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6" r:id="rId5"/>
    <p:sldId id="268" r:id="rId6"/>
    <p:sldId id="258" r:id="rId7"/>
    <p:sldId id="269" r:id="rId8"/>
    <p:sldId id="261" r:id="rId9"/>
    <p:sldId id="278" r:id="rId10"/>
    <p:sldId id="285" r:id="rId11"/>
    <p:sldId id="264" r:id="rId12"/>
    <p:sldId id="263" r:id="rId13"/>
    <p:sldId id="279" r:id="rId14"/>
    <p:sldId id="280" r:id="rId15"/>
    <p:sldId id="262" r:id="rId16"/>
    <p:sldId id="282" r:id="rId17"/>
    <p:sldId id="283" r:id="rId18"/>
    <p:sldId id="284" r:id="rId19"/>
    <p:sldId id="271" r:id="rId20"/>
    <p:sldId id="302" r:id="rId21"/>
    <p:sldId id="286" r:id="rId22"/>
    <p:sldId id="287" r:id="rId23"/>
    <p:sldId id="288" r:id="rId24"/>
    <p:sldId id="289" r:id="rId25"/>
    <p:sldId id="291" r:id="rId26"/>
    <p:sldId id="292" r:id="rId27"/>
    <p:sldId id="290" r:id="rId28"/>
    <p:sldId id="293" r:id="rId29"/>
    <p:sldId id="297" r:id="rId30"/>
    <p:sldId id="298" r:id="rId31"/>
    <p:sldId id="299" r:id="rId32"/>
    <p:sldId id="294" r:id="rId33"/>
    <p:sldId id="301"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735"/>
    <a:srgbClr val="00AA9B"/>
    <a:srgbClr val="8F73AE"/>
    <a:srgbClr val="428CAF"/>
    <a:srgbClr val="EC751A"/>
    <a:srgbClr val="007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2E5566-04EB-4173-9B86-E08104288FAF}" v="8" dt="2026-03-27T07:21:08.40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064" autoAdjust="0"/>
  </p:normalViewPr>
  <p:slideViewPr>
    <p:cSldViewPr snapToGrid="0" snapToObjects="1">
      <p:cViewPr varScale="1">
        <p:scale>
          <a:sx n="98" d="100"/>
          <a:sy n="98" d="100"/>
        </p:scale>
        <p:origin x="10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B8C09-1B41-4E75-BB82-923185208631}" type="datetimeFigureOut">
              <a:rPr lang="nl-NL" smtClean="0"/>
              <a:t>27-3-2026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8A14B3-E876-4BC6-B5A7-3B9FCDC64C83}" type="slidenum">
              <a:rPr lang="nl-NL" smtClean="0"/>
              <a:t>‹#›</a:t>
            </a:fld>
            <a:endParaRPr lang="nl-NL"/>
          </a:p>
        </p:txBody>
      </p:sp>
    </p:spTree>
    <p:extLst>
      <p:ext uri="{BB962C8B-B14F-4D97-AF65-F5344CB8AC3E}">
        <p14:creationId xmlns:p14="http://schemas.microsoft.com/office/powerpoint/2010/main" val="337377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a:t>
            </a:fld>
            <a:endParaRPr lang="nl-NL"/>
          </a:p>
        </p:txBody>
      </p:sp>
    </p:spTree>
    <p:extLst>
      <p:ext uri="{BB962C8B-B14F-4D97-AF65-F5344CB8AC3E}">
        <p14:creationId xmlns:p14="http://schemas.microsoft.com/office/powerpoint/2010/main" val="182027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17</a:t>
            </a:fld>
            <a:endParaRPr lang="nl-NL"/>
          </a:p>
        </p:txBody>
      </p:sp>
    </p:spTree>
    <p:extLst>
      <p:ext uri="{BB962C8B-B14F-4D97-AF65-F5344CB8AC3E}">
        <p14:creationId xmlns:p14="http://schemas.microsoft.com/office/powerpoint/2010/main" val="396109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18</a:t>
            </a:fld>
            <a:endParaRPr lang="nl-NL"/>
          </a:p>
        </p:txBody>
      </p:sp>
    </p:spTree>
    <p:extLst>
      <p:ext uri="{BB962C8B-B14F-4D97-AF65-F5344CB8AC3E}">
        <p14:creationId xmlns:p14="http://schemas.microsoft.com/office/powerpoint/2010/main" val="3679889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20</a:t>
            </a:fld>
            <a:endParaRPr lang="nl-NL"/>
          </a:p>
        </p:txBody>
      </p:sp>
    </p:spTree>
    <p:extLst>
      <p:ext uri="{BB962C8B-B14F-4D97-AF65-F5344CB8AC3E}">
        <p14:creationId xmlns:p14="http://schemas.microsoft.com/office/powerpoint/2010/main" val="3895688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21</a:t>
            </a:fld>
            <a:endParaRPr lang="nl-NL"/>
          </a:p>
        </p:txBody>
      </p:sp>
    </p:spTree>
    <p:extLst>
      <p:ext uri="{BB962C8B-B14F-4D97-AF65-F5344CB8AC3E}">
        <p14:creationId xmlns:p14="http://schemas.microsoft.com/office/powerpoint/2010/main" val="3065447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22</a:t>
            </a:fld>
            <a:endParaRPr lang="nl-NL"/>
          </a:p>
        </p:txBody>
      </p:sp>
    </p:spTree>
    <p:extLst>
      <p:ext uri="{BB962C8B-B14F-4D97-AF65-F5344CB8AC3E}">
        <p14:creationId xmlns:p14="http://schemas.microsoft.com/office/powerpoint/2010/main" val="4035081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23</a:t>
            </a:fld>
            <a:endParaRPr lang="nl-NL"/>
          </a:p>
        </p:txBody>
      </p:sp>
    </p:spTree>
    <p:extLst>
      <p:ext uri="{BB962C8B-B14F-4D97-AF65-F5344CB8AC3E}">
        <p14:creationId xmlns:p14="http://schemas.microsoft.com/office/powerpoint/2010/main" val="1422288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24</a:t>
            </a:fld>
            <a:endParaRPr lang="nl-NL"/>
          </a:p>
        </p:txBody>
      </p:sp>
    </p:spTree>
    <p:extLst>
      <p:ext uri="{BB962C8B-B14F-4D97-AF65-F5344CB8AC3E}">
        <p14:creationId xmlns:p14="http://schemas.microsoft.com/office/powerpoint/2010/main" val="96387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25</a:t>
            </a:fld>
            <a:endParaRPr lang="nl-NL"/>
          </a:p>
        </p:txBody>
      </p:sp>
    </p:spTree>
    <p:extLst>
      <p:ext uri="{BB962C8B-B14F-4D97-AF65-F5344CB8AC3E}">
        <p14:creationId xmlns:p14="http://schemas.microsoft.com/office/powerpoint/2010/main" val="1008595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26</a:t>
            </a:fld>
            <a:endParaRPr lang="nl-NL"/>
          </a:p>
        </p:txBody>
      </p:sp>
    </p:spTree>
    <p:extLst>
      <p:ext uri="{BB962C8B-B14F-4D97-AF65-F5344CB8AC3E}">
        <p14:creationId xmlns:p14="http://schemas.microsoft.com/office/powerpoint/2010/main" val="144433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27</a:t>
            </a:fld>
            <a:endParaRPr lang="nl-NL"/>
          </a:p>
        </p:txBody>
      </p:sp>
    </p:spTree>
    <p:extLst>
      <p:ext uri="{BB962C8B-B14F-4D97-AF65-F5344CB8AC3E}">
        <p14:creationId xmlns:p14="http://schemas.microsoft.com/office/powerpoint/2010/main" val="79840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3</a:t>
            </a:fld>
            <a:endParaRPr lang="nl-NL"/>
          </a:p>
        </p:txBody>
      </p:sp>
    </p:spTree>
    <p:extLst>
      <p:ext uri="{BB962C8B-B14F-4D97-AF65-F5344CB8AC3E}">
        <p14:creationId xmlns:p14="http://schemas.microsoft.com/office/powerpoint/2010/main" val="3254052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28</a:t>
            </a:fld>
            <a:endParaRPr lang="nl-NL"/>
          </a:p>
        </p:txBody>
      </p:sp>
    </p:spTree>
    <p:extLst>
      <p:ext uri="{BB962C8B-B14F-4D97-AF65-F5344CB8AC3E}">
        <p14:creationId xmlns:p14="http://schemas.microsoft.com/office/powerpoint/2010/main" val="152324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30</a:t>
            </a:fld>
            <a:endParaRPr lang="nl-NL"/>
          </a:p>
        </p:txBody>
      </p:sp>
    </p:spTree>
    <p:extLst>
      <p:ext uri="{BB962C8B-B14F-4D97-AF65-F5344CB8AC3E}">
        <p14:creationId xmlns:p14="http://schemas.microsoft.com/office/powerpoint/2010/main" val="304055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742803-C140-4ECE-B4D6-81FAAC999A29}" type="slidenum">
              <a:rPr lang="nl-NL" smtClean="0"/>
              <a:t>4</a:t>
            </a:fld>
            <a:endParaRPr lang="nl-NL"/>
          </a:p>
        </p:txBody>
      </p:sp>
    </p:spTree>
    <p:extLst>
      <p:ext uri="{BB962C8B-B14F-4D97-AF65-F5344CB8AC3E}">
        <p14:creationId xmlns:p14="http://schemas.microsoft.com/office/powerpoint/2010/main" val="3093241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5</a:t>
            </a:fld>
            <a:endParaRPr lang="nl-NL"/>
          </a:p>
        </p:txBody>
      </p:sp>
    </p:spTree>
    <p:extLst>
      <p:ext uri="{BB962C8B-B14F-4D97-AF65-F5344CB8AC3E}">
        <p14:creationId xmlns:p14="http://schemas.microsoft.com/office/powerpoint/2010/main" val="142307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8</a:t>
            </a:fld>
            <a:endParaRPr lang="nl-NL"/>
          </a:p>
        </p:txBody>
      </p:sp>
    </p:spTree>
    <p:extLst>
      <p:ext uri="{BB962C8B-B14F-4D97-AF65-F5344CB8AC3E}">
        <p14:creationId xmlns:p14="http://schemas.microsoft.com/office/powerpoint/2010/main" val="137276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12</a:t>
            </a:fld>
            <a:endParaRPr lang="nl-NL"/>
          </a:p>
        </p:txBody>
      </p:sp>
    </p:spTree>
    <p:extLst>
      <p:ext uri="{BB962C8B-B14F-4D97-AF65-F5344CB8AC3E}">
        <p14:creationId xmlns:p14="http://schemas.microsoft.com/office/powerpoint/2010/main" val="271727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13</a:t>
            </a:fld>
            <a:endParaRPr lang="nl-NL"/>
          </a:p>
        </p:txBody>
      </p:sp>
    </p:spTree>
    <p:extLst>
      <p:ext uri="{BB962C8B-B14F-4D97-AF65-F5344CB8AC3E}">
        <p14:creationId xmlns:p14="http://schemas.microsoft.com/office/powerpoint/2010/main" val="105036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14</a:t>
            </a:fld>
            <a:endParaRPr lang="nl-NL"/>
          </a:p>
        </p:txBody>
      </p:sp>
    </p:spTree>
    <p:extLst>
      <p:ext uri="{BB962C8B-B14F-4D97-AF65-F5344CB8AC3E}">
        <p14:creationId xmlns:p14="http://schemas.microsoft.com/office/powerpoint/2010/main" val="2474039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88A14B3-E876-4BC6-B5A7-3B9FCDC64C83}" type="slidenum">
              <a:rPr lang="nl-NL" smtClean="0"/>
              <a:t>15</a:t>
            </a:fld>
            <a:endParaRPr lang="nl-NL"/>
          </a:p>
        </p:txBody>
      </p:sp>
    </p:spTree>
    <p:extLst>
      <p:ext uri="{BB962C8B-B14F-4D97-AF65-F5344CB8AC3E}">
        <p14:creationId xmlns:p14="http://schemas.microsoft.com/office/powerpoint/2010/main" val="20233534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F32F1B5-E222-8C43-8FF5-9C9D725D4E8B}"/>
              </a:ext>
            </a:extLst>
          </p:cNvPr>
          <p:cNvSpPr/>
          <p:nvPr userDrawn="1"/>
        </p:nvSpPr>
        <p:spPr>
          <a:xfrm>
            <a:off x="0" y="975360"/>
            <a:ext cx="12192000" cy="5882640"/>
          </a:xfrm>
          <a:prstGeom prst="rect">
            <a:avLst/>
          </a:prstGeom>
          <a:solidFill>
            <a:srgbClr val="40A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62340BE-93E1-BA47-A6E3-73DB4559DB68}"/>
              </a:ext>
            </a:extLst>
          </p:cNvPr>
          <p:cNvSpPr>
            <a:spLocks noGrp="1"/>
          </p:cNvSpPr>
          <p:nvPr>
            <p:ph type="ctrTitle" hasCustomPrompt="1"/>
          </p:nvPr>
        </p:nvSpPr>
        <p:spPr>
          <a:xfrm>
            <a:off x="1524000" y="2188730"/>
            <a:ext cx="10328910" cy="1192791"/>
          </a:xfrm>
          <a:prstGeom prst="rect">
            <a:avLst/>
          </a:prstGeom>
        </p:spPr>
        <p:txBody>
          <a:bodyPr anchor="b"/>
          <a:lstStyle>
            <a:lvl1pPr algn="l">
              <a:defRPr sz="6000" b="1" i="0">
                <a:solidFill>
                  <a:schemeClr val="bg1"/>
                </a:solidFill>
                <a:latin typeface="Avenir Next" panose="020B0503020202020204" pitchFamily="34" charset="0"/>
              </a:defRPr>
            </a:lvl1pPr>
          </a:lstStyle>
          <a:p>
            <a:r>
              <a:rPr lang="nl-NL" dirty="0"/>
              <a:t>Onderwerp presentatie</a:t>
            </a:r>
          </a:p>
        </p:txBody>
      </p:sp>
      <p:sp>
        <p:nvSpPr>
          <p:cNvPr id="3" name="Ondertitel 2">
            <a:extLst>
              <a:ext uri="{FF2B5EF4-FFF2-40B4-BE49-F238E27FC236}">
                <a16:creationId xmlns:a16="http://schemas.microsoft.com/office/drawing/2014/main" id="{A426EE93-245D-664C-9162-6C24E3C29F05}"/>
              </a:ext>
            </a:extLst>
          </p:cNvPr>
          <p:cNvSpPr>
            <a:spLocks noGrp="1"/>
          </p:cNvSpPr>
          <p:nvPr>
            <p:ph type="subTitle" idx="1" hasCustomPrompt="1"/>
          </p:nvPr>
        </p:nvSpPr>
        <p:spPr>
          <a:xfrm>
            <a:off x="1524000" y="3552393"/>
            <a:ext cx="9144000" cy="1655762"/>
          </a:xfrm>
          <a:prstGeom prst="rect">
            <a:avLst/>
          </a:prstGeom>
        </p:spPr>
        <p:txBody>
          <a:bodyPr/>
          <a:lstStyle>
            <a:lvl1pPr marL="0" indent="0" algn="l">
              <a:buNone/>
              <a:defRPr sz="24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Voeg hier een ondertitel in</a:t>
            </a:r>
          </a:p>
        </p:txBody>
      </p:sp>
      <p:sp>
        <p:nvSpPr>
          <p:cNvPr id="4" name="Tekstvak 3">
            <a:extLst>
              <a:ext uri="{FF2B5EF4-FFF2-40B4-BE49-F238E27FC236}">
                <a16:creationId xmlns:a16="http://schemas.microsoft.com/office/drawing/2014/main" id="{4629133E-3030-D245-B7FB-C362C634C5E6}"/>
              </a:ext>
            </a:extLst>
          </p:cNvPr>
          <p:cNvSpPr txBox="1"/>
          <p:nvPr userDrawn="1"/>
        </p:nvSpPr>
        <p:spPr>
          <a:xfrm>
            <a:off x="1159497" y="509047"/>
            <a:ext cx="184731" cy="369332"/>
          </a:xfrm>
          <a:prstGeom prst="rect">
            <a:avLst/>
          </a:prstGeom>
          <a:noFill/>
        </p:spPr>
        <p:txBody>
          <a:bodyPr wrap="none" rtlCol="0">
            <a:spAutoFit/>
          </a:bodyPr>
          <a:lstStyle/>
          <a:p>
            <a:endParaRPr lang="nl-NL" dirty="0"/>
          </a:p>
        </p:txBody>
      </p:sp>
      <p:pic>
        <p:nvPicPr>
          <p:cNvPr id="6" name="Afbeelding 5">
            <a:extLst>
              <a:ext uri="{FF2B5EF4-FFF2-40B4-BE49-F238E27FC236}">
                <a16:creationId xmlns:a16="http://schemas.microsoft.com/office/drawing/2014/main" id="{F301A4B2-4D16-5A42-934E-0FB3F5673C84}"/>
              </a:ext>
            </a:extLst>
          </p:cNvPr>
          <p:cNvPicPr>
            <a:picLocks noChangeAspect="1"/>
          </p:cNvPicPr>
          <p:nvPr userDrawn="1"/>
        </p:nvPicPr>
        <p:blipFill>
          <a:blip r:embed="rId2"/>
          <a:stretch>
            <a:fillRect/>
          </a:stretch>
        </p:blipFill>
        <p:spPr>
          <a:xfrm>
            <a:off x="11032502" y="0"/>
            <a:ext cx="820407" cy="820407"/>
          </a:xfrm>
          <a:prstGeom prst="rect">
            <a:avLst/>
          </a:prstGeom>
        </p:spPr>
      </p:pic>
    </p:spTree>
    <p:extLst>
      <p:ext uri="{BB962C8B-B14F-4D97-AF65-F5344CB8AC3E}">
        <p14:creationId xmlns:p14="http://schemas.microsoft.com/office/powerpoint/2010/main" val="141441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58708CDD-5F80-644E-B89F-36E4AC78679F}"/>
              </a:ext>
            </a:extLst>
          </p:cNvPr>
          <p:cNvSpPr>
            <a:spLocks noGrp="1"/>
          </p:cNvSpPr>
          <p:nvPr>
            <p:ph type="pic" sz="quarter" idx="10" hasCustomPrompt="1"/>
          </p:nvPr>
        </p:nvSpPr>
        <p:spPr>
          <a:xfrm>
            <a:off x="0" y="975360"/>
            <a:ext cx="12192000" cy="5192078"/>
          </a:xfrm>
          <a:prstGeom prst="rect">
            <a:avLst/>
          </a:prstGeom>
        </p:spPr>
        <p:txBody>
          <a:bodyPr/>
          <a:lstStyle>
            <a:lvl1pPr>
              <a:defRPr>
                <a:solidFill>
                  <a:schemeClr val="bg1">
                    <a:lumMod val="75000"/>
                  </a:schemeClr>
                </a:solidFill>
              </a:defRPr>
            </a:lvl1pPr>
          </a:lstStyle>
          <a:p>
            <a:r>
              <a:rPr lang="nl-NL" dirty="0"/>
              <a:t>Klik op het pictogram om een afbeelding in te voegen. Wil je het formaat aanpassen? Ga (onder Opmaak) naar Bijsnijden, klik op pijltje voor uitklapmenu en kies voor Aanpassen.</a:t>
            </a:r>
          </a:p>
        </p:txBody>
      </p:sp>
      <p:sp>
        <p:nvSpPr>
          <p:cNvPr id="13" name="Titel 1">
            <a:extLst>
              <a:ext uri="{FF2B5EF4-FFF2-40B4-BE49-F238E27FC236}">
                <a16:creationId xmlns:a16="http://schemas.microsoft.com/office/drawing/2014/main" id="{4224951A-9BE7-E04A-BFDD-758B4FC57C6F}"/>
              </a:ext>
            </a:extLst>
          </p:cNvPr>
          <p:cNvSpPr>
            <a:spLocks noGrp="1"/>
          </p:cNvSpPr>
          <p:nvPr>
            <p:ph type="ctrTitle" hasCustomPrompt="1"/>
          </p:nvPr>
        </p:nvSpPr>
        <p:spPr>
          <a:xfrm>
            <a:off x="1524000" y="2147698"/>
            <a:ext cx="10511790" cy="1084355"/>
          </a:xfrm>
          <a:prstGeom prst="rect">
            <a:avLst/>
          </a:prstGeom>
        </p:spPr>
        <p:txBody>
          <a:bodyPr anchor="b"/>
          <a:lstStyle>
            <a:lvl1pPr algn="l">
              <a:defRPr sz="6000" b="1" i="0">
                <a:solidFill>
                  <a:schemeClr val="bg1">
                    <a:lumMod val="85000"/>
                  </a:schemeClr>
                </a:solidFill>
                <a:latin typeface="Avenir Next" panose="020B0503020202020204" pitchFamily="34" charset="0"/>
              </a:defRPr>
            </a:lvl1pPr>
          </a:lstStyle>
          <a:p>
            <a:r>
              <a:rPr lang="nl-NL" dirty="0"/>
              <a:t>Onderwerp presentatie</a:t>
            </a:r>
          </a:p>
        </p:txBody>
      </p:sp>
      <p:sp>
        <p:nvSpPr>
          <p:cNvPr id="14" name="Ondertitel 2">
            <a:extLst>
              <a:ext uri="{FF2B5EF4-FFF2-40B4-BE49-F238E27FC236}">
                <a16:creationId xmlns:a16="http://schemas.microsoft.com/office/drawing/2014/main" id="{420BF999-BED9-504E-9979-64FEEB42B42E}"/>
              </a:ext>
            </a:extLst>
          </p:cNvPr>
          <p:cNvSpPr>
            <a:spLocks noGrp="1"/>
          </p:cNvSpPr>
          <p:nvPr>
            <p:ph type="subTitle" idx="1" hasCustomPrompt="1"/>
          </p:nvPr>
        </p:nvSpPr>
        <p:spPr>
          <a:xfrm>
            <a:off x="1524000" y="3532405"/>
            <a:ext cx="9144000" cy="1505238"/>
          </a:xfrm>
          <a:prstGeom prst="rect">
            <a:avLst/>
          </a:prstGeom>
        </p:spPr>
        <p:txBody>
          <a:bodyPr/>
          <a:lstStyle>
            <a:lvl1pPr marL="0" indent="0" algn="l">
              <a:buNone/>
              <a:defRPr sz="2400" b="0" i="0">
                <a:solidFill>
                  <a:schemeClr val="bg1">
                    <a:lumMod val="85000"/>
                  </a:schemeClr>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Voeg hier een ondertitel in</a:t>
            </a:r>
          </a:p>
        </p:txBody>
      </p:sp>
    </p:spTree>
    <p:extLst>
      <p:ext uri="{BB962C8B-B14F-4D97-AF65-F5344CB8AC3E}">
        <p14:creationId xmlns:p14="http://schemas.microsoft.com/office/powerpoint/2010/main" val="342176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C80559-171B-D34A-A4F6-B74E569E3B27}"/>
              </a:ext>
            </a:extLst>
          </p:cNvPr>
          <p:cNvSpPr>
            <a:spLocks noGrp="1"/>
          </p:cNvSpPr>
          <p:nvPr>
            <p:ph type="title" hasCustomPrompt="1"/>
          </p:nvPr>
        </p:nvSpPr>
        <p:spPr>
          <a:xfrm>
            <a:off x="624030" y="959308"/>
            <a:ext cx="10515600" cy="1106002"/>
          </a:xfrm>
          <a:prstGeom prst="rect">
            <a:avLst/>
          </a:prstGeom>
        </p:spPr>
        <p:txBody>
          <a:bodyPr anchor="b"/>
          <a:lstStyle>
            <a:lvl1pPr>
              <a:defRPr sz="4000" b="1">
                <a:solidFill>
                  <a:srgbClr val="0075A6"/>
                </a:solidFill>
                <a:latin typeface="Avenir Next" panose="020B0503020202020204" pitchFamily="34" charset="0"/>
              </a:defRPr>
            </a:lvl1pPr>
          </a:lstStyle>
          <a:p>
            <a:r>
              <a:rPr lang="nl-NL" dirty="0"/>
              <a:t>Onderwerp</a:t>
            </a:r>
          </a:p>
        </p:txBody>
      </p:sp>
      <p:sp>
        <p:nvSpPr>
          <p:cNvPr id="3" name="Tijdelijke aanduiding voor tekst 2">
            <a:extLst>
              <a:ext uri="{FF2B5EF4-FFF2-40B4-BE49-F238E27FC236}">
                <a16:creationId xmlns:a16="http://schemas.microsoft.com/office/drawing/2014/main" id="{7D97CE40-C830-3740-A8C1-2B0EB214A0C1}"/>
              </a:ext>
            </a:extLst>
          </p:cNvPr>
          <p:cNvSpPr>
            <a:spLocks noGrp="1"/>
          </p:cNvSpPr>
          <p:nvPr>
            <p:ph type="body" idx="1" hasCustomPrompt="1"/>
          </p:nvPr>
        </p:nvSpPr>
        <p:spPr>
          <a:xfrm>
            <a:off x="624030" y="2175617"/>
            <a:ext cx="10515600" cy="560351"/>
          </a:xfrm>
          <a:prstGeom prst="rect">
            <a:avLst/>
          </a:prstGeom>
        </p:spPr>
        <p:txBody>
          <a:bodyPr/>
          <a:lstStyle>
            <a:lvl1pPr marL="0" indent="0">
              <a:buNone/>
              <a:defRPr sz="2400" b="0" i="0">
                <a:solidFill>
                  <a:schemeClr val="tx1"/>
                </a:solidFill>
                <a:latin typeface="Avenir Next" panose="020B05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Tekst</a:t>
            </a:r>
          </a:p>
        </p:txBody>
      </p:sp>
      <p:sp>
        <p:nvSpPr>
          <p:cNvPr id="5" name="Tijdelijke aanduiding voor afbeelding 3">
            <a:extLst>
              <a:ext uri="{FF2B5EF4-FFF2-40B4-BE49-F238E27FC236}">
                <a16:creationId xmlns:a16="http://schemas.microsoft.com/office/drawing/2014/main" id="{6D0E3F75-4D4E-BA42-8E5C-6FCAE4EB2A6C}"/>
              </a:ext>
            </a:extLst>
          </p:cNvPr>
          <p:cNvSpPr>
            <a:spLocks noGrp="1"/>
          </p:cNvSpPr>
          <p:nvPr>
            <p:ph type="pic" sz="quarter" idx="10" hasCustomPrompt="1"/>
          </p:nvPr>
        </p:nvSpPr>
        <p:spPr>
          <a:xfrm>
            <a:off x="0" y="3108960"/>
            <a:ext cx="12192000" cy="3058478"/>
          </a:xfrm>
          <a:prstGeom prst="rect">
            <a:avLst/>
          </a:prstGeom>
        </p:spPr>
        <p:txBody>
          <a:bodyPr/>
          <a:lstStyle>
            <a:lvl1pPr>
              <a:defRPr>
                <a:solidFill>
                  <a:schemeClr val="bg1">
                    <a:lumMod val="75000"/>
                  </a:schemeClr>
                </a:solidFill>
              </a:defRPr>
            </a:lvl1pPr>
          </a:lstStyle>
          <a:p>
            <a:r>
              <a:rPr lang="nl-NL" dirty="0"/>
              <a:t>Klik op het pictogram om een afbeelding in te voegen. Wil je het formaat aanpassen? Ga (onder Opmaak) naar Bijsnijden, klik op pijltje voor uitklapmenu en kies voor Aanpassen.</a:t>
            </a:r>
          </a:p>
        </p:txBody>
      </p:sp>
    </p:spTree>
    <p:extLst>
      <p:ext uri="{BB962C8B-B14F-4D97-AF65-F5344CB8AC3E}">
        <p14:creationId xmlns:p14="http://schemas.microsoft.com/office/powerpoint/2010/main" val="194386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1D71F-B2A9-BD42-8876-5E8CB632EC5D}"/>
              </a:ext>
            </a:extLst>
          </p:cNvPr>
          <p:cNvSpPr>
            <a:spLocks noGrp="1"/>
          </p:cNvSpPr>
          <p:nvPr>
            <p:ph type="title" hasCustomPrompt="1"/>
          </p:nvPr>
        </p:nvSpPr>
        <p:spPr>
          <a:xfrm>
            <a:off x="568036" y="983456"/>
            <a:ext cx="10515600" cy="1325563"/>
          </a:xfrm>
          <a:prstGeom prst="rect">
            <a:avLst/>
          </a:prstGeom>
          <a:solidFill>
            <a:schemeClr val="bg1"/>
          </a:solidFill>
        </p:spPr>
        <p:txBody>
          <a:bodyPr/>
          <a:lstStyle>
            <a:lvl1pPr>
              <a:defRPr sz="4000" b="1" i="0">
                <a:solidFill>
                  <a:srgbClr val="0075A6"/>
                </a:solidFill>
                <a:latin typeface="Avenir Next" panose="020B0503020202020204" pitchFamily="34" charset="0"/>
              </a:defRPr>
            </a:lvl1pPr>
          </a:lstStyle>
          <a:p>
            <a:r>
              <a:rPr lang="nl-NL" dirty="0"/>
              <a:t>Onderwerp</a:t>
            </a:r>
          </a:p>
        </p:txBody>
      </p:sp>
      <p:sp>
        <p:nvSpPr>
          <p:cNvPr id="3" name="Tijdelijke aanduiding voor inhoud 2">
            <a:extLst>
              <a:ext uri="{FF2B5EF4-FFF2-40B4-BE49-F238E27FC236}">
                <a16:creationId xmlns:a16="http://schemas.microsoft.com/office/drawing/2014/main" id="{ADF49EA5-6989-BF49-9BA9-F047121DFE60}"/>
              </a:ext>
            </a:extLst>
          </p:cNvPr>
          <p:cNvSpPr>
            <a:spLocks noGrp="1"/>
          </p:cNvSpPr>
          <p:nvPr>
            <p:ph sz="half" idx="1" hasCustomPrompt="1"/>
          </p:nvPr>
        </p:nvSpPr>
        <p:spPr>
          <a:xfrm>
            <a:off x="585350" y="1825625"/>
            <a:ext cx="10498285" cy="4351338"/>
          </a:xfrm>
          <a:prstGeom prst="rect">
            <a:avLst/>
          </a:prstGeom>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nl-NL" dirty="0"/>
              <a:t>Uitleg 1</a:t>
            </a:r>
          </a:p>
          <a:p>
            <a:pPr lvl="1"/>
            <a:r>
              <a:rPr lang="nl-NL" dirty="0"/>
              <a:t>Uitleg 2</a:t>
            </a:r>
          </a:p>
          <a:p>
            <a:pPr lvl="2"/>
            <a:r>
              <a:rPr lang="nl-NL" dirty="0"/>
              <a:t>Uitleg 3</a:t>
            </a:r>
          </a:p>
          <a:p>
            <a:pPr lvl="3"/>
            <a:r>
              <a:rPr lang="nl-NL" dirty="0"/>
              <a:t>Uitleg 4</a:t>
            </a:r>
          </a:p>
          <a:p>
            <a:pPr lvl="4"/>
            <a:r>
              <a:rPr lang="nl-NL" dirty="0"/>
              <a:t>Uitleg 5</a:t>
            </a:r>
          </a:p>
        </p:txBody>
      </p:sp>
      <p:sp>
        <p:nvSpPr>
          <p:cNvPr id="5" name="Tijdelijke aanduiding voor datum 4">
            <a:extLst>
              <a:ext uri="{FF2B5EF4-FFF2-40B4-BE49-F238E27FC236}">
                <a16:creationId xmlns:a16="http://schemas.microsoft.com/office/drawing/2014/main" id="{F923EA44-C249-DA4B-8C5D-DAB20AC00E3D}"/>
              </a:ext>
            </a:extLst>
          </p:cNvPr>
          <p:cNvSpPr>
            <a:spLocks noGrp="1"/>
          </p:cNvSpPr>
          <p:nvPr>
            <p:ph type="dt" sz="half" idx="10"/>
          </p:nvPr>
        </p:nvSpPr>
        <p:spPr/>
        <p:txBody>
          <a:bodyPr/>
          <a:lstStyle/>
          <a:p>
            <a:fld id="{BE3FAF63-AE47-B645-860E-41F0312C2DD5}" type="datetimeFigureOut">
              <a:rPr lang="nl-NL" smtClean="0"/>
              <a:t>27-3-2026</a:t>
            </a:fld>
            <a:endParaRPr lang="nl-NL"/>
          </a:p>
        </p:txBody>
      </p:sp>
      <p:sp>
        <p:nvSpPr>
          <p:cNvPr id="6" name="Tijdelijke aanduiding voor voettekst 5">
            <a:extLst>
              <a:ext uri="{FF2B5EF4-FFF2-40B4-BE49-F238E27FC236}">
                <a16:creationId xmlns:a16="http://schemas.microsoft.com/office/drawing/2014/main" id="{0AAD8471-4270-5844-B9CA-B8CE54D9705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550742E-7BBD-864A-AFAE-1A18DE2172EF}"/>
              </a:ext>
            </a:extLst>
          </p:cNvPr>
          <p:cNvSpPr>
            <a:spLocks noGrp="1"/>
          </p:cNvSpPr>
          <p:nvPr>
            <p:ph type="sldNum" sz="quarter" idx="12"/>
          </p:nvPr>
        </p:nvSpPr>
        <p:spPr/>
        <p:txBody>
          <a:bodyPr/>
          <a:lstStyle/>
          <a:p>
            <a:fld id="{B8B6C3F1-A62B-FA4F-8169-524987CA7093}" type="slidenum">
              <a:rPr lang="nl-NL" smtClean="0"/>
              <a:t>‹#›</a:t>
            </a:fld>
            <a:endParaRPr lang="nl-NL"/>
          </a:p>
        </p:txBody>
      </p:sp>
    </p:spTree>
    <p:extLst>
      <p:ext uri="{BB962C8B-B14F-4D97-AF65-F5344CB8AC3E}">
        <p14:creationId xmlns:p14="http://schemas.microsoft.com/office/powerpoint/2010/main" val="1684592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114AA7-AF75-974D-AE36-98DEED807CB7}"/>
              </a:ext>
            </a:extLst>
          </p:cNvPr>
          <p:cNvSpPr>
            <a:spLocks noGrp="1"/>
          </p:cNvSpPr>
          <p:nvPr>
            <p:ph type="title" hasCustomPrompt="1"/>
          </p:nvPr>
        </p:nvSpPr>
        <p:spPr>
          <a:xfrm>
            <a:off x="609600" y="1248352"/>
            <a:ext cx="10515600" cy="1325563"/>
          </a:xfrm>
          <a:prstGeom prst="rect">
            <a:avLst/>
          </a:prstGeom>
        </p:spPr>
        <p:txBody>
          <a:bodyPr/>
          <a:lstStyle>
            <a:lvl1pPr>
              <a:defRPr sz="2400" i="0">
                <a:latin typeface="Avenir Next" panose="020B0503020202020204" pitchFamily="34" charset="0"/>
              </a:defRPr>
            </a:lvl1pPr>
          </a:lstStyle>
          <a:p>
            <a:r>
              <a:rPr lang="nl-NL" dirty="0"/>
              <a:t>Plaats hier tekst</a:t>
            </a:r>
          </a:p>
        </p:txBody>
      </p:sp>
    </p:spTree>
    <p:extLst>
      <p:ext uri="{BB962C8B-B14F-4D97-AF65-F5344CB8AC3E}">
        <p14:creationId xmlns:p14="http://schemas.microsoft.com/office/powerpoint/2010/main" val="4259762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8F1F9C1-E7B3-8D40-BE33-56FF5C98CE16}"/>
              </a:ext>
            </a:extLst>
          </p:cNvPr>
          <p:cNvSpPr>
            <a:spLocks noGrp="1"/>
          </p:cNvSpPr>
          <p:nvPr>
            <p:ph type="title" hasCustomPrompt="1"/>
          </p:nvPr>
        </p:nvSpPr>
        <p:spPr>
          <a:xfrm>
            <a:off x="609600" y="1248352"/>
            <a:ext cx="4622800" cy="4573328"/>
          </a:xfrm>
          <a:prstGeom prst="rect">
            <a:avLst/>
          </a:prstGeom>
        </p:spPr>
        <p:txBody>
          <a:bodyPr/>
          <a:lstStyle>
            <a:lvl1pPr>
              <a:defRPr sz="2400" i="0">
                <a:latin typeface="Avenir Next" panose="020B0503020202020204" pitchFamily="34" charset="0"/>
              </a:defRPr>
            </a:lvl1pPr>
          </a:lstStyle>
          <a:p>
            <a:r>
              <a:rPr lang="nl-NL" dirty="0"/>
              <a:t>Plaats hier tekst</a:t>
            </a:r>
          </a:p>
        </p:txBody>
      </p:sp>
      <p:sp>
        <p:nvSpPr>
          <p:cNvPr id="6" name="Tijdelijke aanduiding voor afbeelding 3">
            <a:extLst>
              <a:ext uri="{FF2B5EF4-FFF2-40B4-BE49-F238E27FC236}">
                <a16:creationId xmlns:a16="http://schemas.microsoft.com/office/drawing/2014/main" id="{05D370E2-9979-3B4A-9077-484B8FF481B8}"/>
              </a:ext>
            </a:extLst>
          </p:cNvPr>
          <p:cNvSpPr>
            <a:spLocks noGrp="1"/>
          </p:cNvSpPr>
          <p:nvPr>
            <p:ph type="pic" sz="quarter" idx="10" hasCustomPrompt="1"/>
          </p:nvPr>
        </p:nvSpPr>
        <p:spPr>
          <a:xfrm>
            <a:off x="5974080" y="0"/>
            <a:ext cx="6217920" cy="6167438"/>
          </a:xfrm>
          <a:prstGeom prst="rect">
            <a:avLst/>
          </a:prstGeom>
        </p:spPr>
        <p:txBody>
          <a:bodyPr/>
          <a:lstStyle>
            <a:lvl1pPr>
              <a:defRPr>
                <a:solidFill>
                  <a:schemeClr val="bg1">
                    <a:lumMod val="75000"/>
                  </a:schemeClr>
                </a:solidFill>
              </a:defRPr>
            </a:lvl1pPr>
          </a:lstStyle>
          <a:p>
            <a:r>
              <a:rPr lang="nl-NL" dirty="0"/>
              <a:t>Klik op het pictogram om een afbeelding in te voegen. Wil je het formaat aanpassen? Ga (onder Opmaak) naar Bijsnijden, klik op pijltje voor uitklapmenu en kies voor Aanpassen.</a:t>
            </a:r>
          </a:p>
        </p:txBody>
      </p:sp>
    </p:spTree>
    <p:extLst>
      <p:ext uri="{BB962C8B-B14F-4D97-AF65-F5344CB8AC3E}">
        <p14:creationId xmlns:p14="http://schemas.microsoft.com/office/powerpoint/2010/main" val="363486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e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EB98651-3A0E-D24F-8236-73176399870E}"/>
              </a:ext>
            </a:extLst>
          </p:cNvPr>
          <p:cNvSpPr txBox="1"/>
          <p:nvPr userDrawn="1"/>
        </p:nvSpPr>
        <p:spPr>
          <a:xfrm>
            <a:off x="737754" y="1091045"/>
            <a:ext cx="8125691" cy="584775"/>
          </a:xfrm>
          <a:prstGeom prst="rect">
            <a:avLst/>
          </a:prstGeom>
          <a:noFill/>
        </p:spPr>
        <p:txBody>
          <a:bodyPr wrap="square" rtlCol="0">
            <a:spAutoFit/>
          </a:bodyPr>
          <a:lstStyle/>
          <a:p>
            <a:endParaRPr lang="nl-NL" sz="3200" dirty="0">
              <a:latin typeface="Avenir Next" panose="020B0503020202020204" pitchFamily="34" charset="0"/>
            </a:endParaRPr>
          </a:p>
        </p:txBody>
      </p:sp>
      <p:sp>
        <p:nvSpPr>
          <p:cNvPr id="4" name="Tijdelijke aanduiding voor media 3">
            <a:extLst>
              <a:ext uri="{FF2B5EF4-FFF2-40B4-BE49-F238E27FC236}">
                <a16:creationId xmlns:a16="http://schemas.microsoft.com/office/drawing/2014/main" id="{520E38E6-5927-884C-AE0A-BEEE5464ED7E}"/>
              </a:ext>
            </a:extLst>
          </p:cNvPr>
          <p:cNvSpPr>
            <a:spLocks noGrp="1"/>
          </p:cNvSpPr>
          <p:nvPr>
            <p:ph type="media" sz="quarter" idx="10" hasCustomPrompt="1"/>
          </p:nvPr>
        </p:nvSpPr>
        <p:spPr>
          <a:xfrm>
            <a:off x="0" y="1091045"/>
            <a:ext cx="12192000" cy="5070042"/>
          </a:xfrm>
          <a:prstGeom prst="rect">
            <a:avLst/>
          </a:prstGeom>
        </p:spPr>
        <p:txBody>
          <a:bodyPr/>
          <a:lstStyle>
            <a:lvl1pPr marL="457200" indent="-457200">
              <a:buFont typeface="Arial" panose="020B0604020202020204" pitchFamily="34" charset="0"/>
              <a:buChar char="•"/>
              <a:defRPr lang="nl-NL" b="0" i="0" u="none" strike="noStrike" smtClean="0">
                <a:solidFill>
                  <a:schemeClr val="bg1">
                    <a:lumMod val="75000"/>
                  </a:schemeClr>
                </a:solidFill>
                <a:effectLst/>
                <a:latin typeface="+mn-lt"/>
              </a:defRPr>
            </a:lvl1pPr>
          </a:lstStyle>
          <a:p>
            <a:r>
              <a:rPr lang="nl-NL" dirty="0"/>
              <a:t>Klik op het pictogram om media toe te voegen</a:t>
            </a:r>
          </a:p>
        </p:txBody>
      </p:sp>
    </p:spTree>
    <p:extLst>
      <p:ext uri="{BB962C8B-B14F-4D97-AF65-F5344CB8AC3E}">
        <p14:creationId xmlns:p14="http://schemas.microsoft.com/office/powerpoint/2010/main" val="277195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ee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EB98651-3A0E-D24F-8236-73176399870E}"/>
              </a:ext>
            </a:extLst>
          </p:cNvPr>
          <p:cNvSpPr txBox="1"/>
          <p:nvPr userDrawn="1"/>
        </p:nvSpPr>
        <p:spPr>
          <a:xfrm>
            <a:off x="737754" y="1091045"/>
            <a:ext cx="8125691" cy="584775"/>
          </a:xfrm>
          <a:prstGeom prst="rect">
            <a:avLst/>
          </a:prstGeom>
          <a:noFill/>
        </p:spPr>
        <p:txBody>
          <a:bodyPr wrap="square" rtlCol="0">
            <a:spAutoFit/>
          </a:bodyPr>
          <a:lstStyle/>
          <a:p>
            <a:endParaRPr lang="nl-NL" sz="3200" dirty="0">
              <a:latin typeface="Avenir Next" panose="020B0503020202020204" pitchFamily="34" charset="0"/>
            </a:endParaRPr>
          </a:p>
        </p:txBody>
      </p:sp>
    </p:spTree>
    <p:extLst>
      <p:ext uri="{BB962C8B-B14F-4D97-AF65-F5344CB8AC3E}">
        <p14:creationId xmlns:p14="http://schemas.microsoft.com/office/powerpoint/2010/main" val="369934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D4B2DF7-8162-894B-93F9-12D573BCE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FAF63-AE47-B645-860E-41F0312C2DD5}" type="datetimeFigureOut">
              <a:rPr lang="nl-NL" smtClean="0"/>
              <a:t>27-3-2026</a:t>
            </a:fld>
            <a:endParaRPr lang="nl-NL"/>
          </a:p>
        </p:txBody>
      </p:sp>
      <p:sp>
        <p:nvSpPr>
          <p:cNvPr id="5" name="Tijdelijke aanduiding voor voettekst 4">
            <a:extLst>
              <a:ext uri="{FF2B5EF4-FFF2-40B4-BE49-F238E27FC236}">
                <a16:creationId xmlns:a16="http://schemas.microsoft.com/office/drawing/2014/main" id="{291C75F7-1631-F442-A0FC-B8849F8F42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72E916-5402-2540-A29C-A3CAD06C2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C3F1-A62B-FA4F-8169-524987CA7093}" type="slidenum">
              <a:rPr lang="nl-NL" smtClean="0"/>
              <a:t>‹#›</a:t>
            </a:fld>
            <a:endParaRPr lang="nl-NL"/>
          </a:p>
        </p:txBody>
      </p:sp>
      <p:pic>
        <p:nvPicPr>
          <p:cNvPr id="3" name="Afbeelding 2">
            <a:extLst>
              <a:ext uri="{FF2B5EF4-FFF2-40B4-BE49-F238E27FC236}">
                <a16:creationId xmlns:a16="http://schemas.microsoft.com/office/drawing/2014/main" id="{C84F229A-15CB-BB45-815A-CBDF37269B4C}"/>
              </a:ext>
            </a:extLst>
          </p:cNvPr>
          <p:cNvPicPr>
            <a:picLocks noChangeAspect="1"/>
          </p:cNvPicPr>
          <p:nvPr userDrawn="1"/>
        </p:nvPicPr>
        <p:blipFill>
          <a:blip r:embed="rId10"/>
          <a:stretch>
            <a:fillRect/>
          </a:stretch>
        </p:blipFill>
        <p:spPr>
          <a:xfrm>
            <a:off x="265834" y="244734"/>
            <a:ext cx="5007310" cy="455210"/>
          </a:xfrm>
          <a:prstGeom prst="rect">
            <a:avLst/>
          </a:prstGeom>
        </p:spPr>
      </p:pic>
      <p:sp>
        <p:nvSpPr>
          <p:cNvPr id="8" name="Rechthoek 7">
            <a:extLst>
              <a:ext uri="{FF2B5EF4-FFF2-40B4-BE49-F238E27FC236}">
                <a16:creationId xmlns:a16="http://schemas.microsoft.com/office/drawing/2014/main" id="{213C3B5F-573A-F244-A71E-16493134351A}"/>
              </a:ext>
            </a:extLst>
          </p:cNvPr>
          <p:cNvSpPr/>
          <p:nvPr userDrawn="1"/>
        </p:nvSpPr>
        <p:spPr>
          <a:xfrm>
            <a:off x="0" y="6174893"/>
            <a:ext cx="12192000" cy="681037"/>
          </a:xfrm>
          <a:prstGeom prst="rect">
            <a:avLst/>
          </a:prstGeom>
          <a:solidFill>
            <a:srgbClr val="40A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321F1D3E-35B9-7744-AA69-8598F777F27B}"/>
              </a:ext>
            </a:extLst>
          </p:cNvPr>
          <p:cNvPicPr>
            <a:picLocks noChangeAspect="1"/>
          </p:cNvPicPr>
          <p:nvPr userDrawn="1"/>
        </p:nvPicPr>
        <p:blipFill>
          <a:blip r:embed="rId11"/>
          <a:stretch>
            <a:fillRect/>
          </a:stretch>
        </p:blipFill>
        <p:spPr>
          <a:xfrm>
            <a:off x="11032502" y="0"/>
            <a:ext cx="820407" cy="820407"/>
          </a:xfrm>
          <a:prstGeom prst="rect">
            <a:avLst/>
          </a:prstGeom>
        </p:spPr>
      </p:pic>
    </p:spTree>
    <p:extLst>
      <p:ext uri="{BB962C8B-B14F-4D97-AF65-F5344CB8AC3E}">
        <p14:creationId xmlns:p14="http://schemas.microsoft.com/office/powerpoint/2010/main" val="84290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rijksoverheid.nl/onderwerpen/eindexamens/havo/eindexameneisen-havo" TargetMode="Externa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63DAE-C573-AB4F-830F-8B759E7EC021}"/>
              </a:ext>
            </a:extLst>
          </p:cNvPr>
          <p:cNvSpPr>
            <a:spLocks noGrp="1"/>
          </p:cNvSpPr>
          <p:nvPr>
            <p:ph type="ctrTitle"/>
          </p:nvPr>
        </p:nvSpPr>
        <p:spPr/>
        <p:txBody>
          <a:bodyPr/>
          <a:lstStyle/>
          <a:p>
            <a:r>
              <a:rPr lang="nl-NL" dirty="0"/>
              <a:t>Informatieavond 5 havo</a:t>
            </a:r>
          </a:p>
        </p:txBody>
      </p:sp>
      <p:sp>
        <p:nvSpPr>
          <p:cNvPr id="3" name="Ondertitel 2">
            <a:extLst>
              <a:ext uri="{FF2B5EF4-FFF2-40B4-BE49-F238E27FC236}">
                <a16:creationId xmlns:a16="http://schemas.microsoft.com/office/drawing/2014/main" id="{D1C09E62-260B-E043-A7F1-BD847C80949F}"/>
              </a:ext>
            </a:extLst>
          </p:cNvPr>
          <p:cNvSpPr>
            <a:spLocks noGrp="1"/>
          </p:cNvSpPr>
          <p:nvPr>
            <p:ph type="subTitle" idx="1"/>
          </p:nvPr>
        </p:nvSpPr>
        <p:spPr/>
        <p:txBody>
          <a:bodyPr/>
          <a:lstStyle/>
          <a:p>
            <a:endParaRPr lang="nl-NL" dirty="0"/>
          </a:p>
          <a:p>
            <a:r>
              <a:rPr lang="nl-NL" dirty="0"/>
              <a:t>Het einde is in zicht!</a:t>
            </a:r>
          </a:p>
          <a:p>
            <a:endParaRPr lang="nl-NL" dirty="0"/>
          </a:p>
          <a:p>
            <a:r>
              <a:rPr lang="nl-NL" dirty="0"/>
              <a:t>Examen doen &amp; informatie over de Praagreis</a:t>
            </a:r>
          </a:p>
        </p:txBody>
      </p:sp>
      <p:pic>
        <p:nvPicPr>
          <p:cNvPr id="6" name="Afbeelding 5">
            <a:extLst>
              <a:ext uri="{FF2B5EF4-FFF2-40B4-BE49-F238E27FC236}">
                <a16:creationId xmlns:a16="http://schemas.microsoft.com/office/drawing/2014/main" id="{1EC1F3DB-9554-4F3F-BEB6-CE5F8D8C3AE3}"/>
              </a:ext>
            </a:extLst>
          </p:cNvPr>
          <p:cNvPicPr>
            <a:picLocks noChangeAspect="1"/>
          </p:cNvPicPr>
          <p:nvPr/>
        </p:nvPicPr>
        <p:blipFill>
          <a:blip r:embed="rId2"/>
          <a:stretch>
            <a:fillRect/>
          </a:stretch>
        </p:blipFill>
        <p:spPr>
          <a:xfrm>
            <a:off x="7945400" y="5379027"/>
            <a:ext cx="3829050" cy="1190625"/>
          </a:xfrm>
          <a:prstGeom prst="rect">
            <a:avLst/>
          </a:prstGeom>
        </p:spPr>
      </p:pic>
    </p:spTree>
    <p:extLst>
      <p:ext uri="{BB962C8B-B14F-4D97-AF65-F5344CB8AC3E}">
        <p14:creationId xmlns:p14="http://schemas.microsoft.com/office/powerpoint/2010/main" val="1867864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91F6E2B-503B-4E44-9987-B6A2C41C2C41}"/>
              </a:ext>
            </a:extLst>
          </p:cNvPr>
          <p:cNvPicPr>
            <a:picLocks noChangeAspect="1"/>
          </p:cNvPicPr>
          <p:nvPr/>
        </p:nvPicPr>
        <p:blipFill>
          <a:blip r:embed="rId2"/>
          <a:stretch>
            <a:fillRect/>
          </a:stretch>
        </p:blipFill>
        <p:spPr>
          <a:xfrm>
            <a:off x="0" y="-1"/>
            <a:ext cx="12192000" cy="7104845"/>
          </a:xfrm>
          <a:prstGeom prst="rect">
            <a:avLst/>
          </a:prstGeom>
        </p:spPr>
      </p:pic>
    </p:spTree>
    <p:extLst>
      <p:ext uri="{BB962C8B-B14F-4D97-AF65-F5344CB8AC3E}">
        <p14:creationId xmlns:p14="http://schemas.microsoft.com/office/powerpoint/2010/main" val="297962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97FAD59-4896-4B4A-959F-567AEC7D6609}"/>
              </a:ext>
            </a:extLst>
          </p:cNvPr>
          <p:cNvPicPr>
            <a:picLocks noChangeAspect="1"/>
          </p:cNvPicPr>
          <p:nvPr/>
        </p:nvPicPr>
        <p:blipFill>
          <a:blip r:embed="rId2"/>
          <a:stretch>
            <a:fillRect/>
          </a:stretch>
        </p:blipFill>
        <p:spPr>
          <a:xfrm>
            <a:off x="0" y="0"/>
            <a:ext cx="8100564" cy="6858000"/>
          </a:xfrm>
          <a:prstGeom prst="rect">
            <a:avLst/>
          </a:prstGeom>
        </p:spPr>
      </p:pic>
    </p:spTree>
    <p:extLst>
      <p:ext uri="{BB962C8B-B14F-4D97-AF65-F5344CB8AC3E}">
        <p14:creationId xmlns:p14="http://schemas.microsoft.com/office/powerpoint/2010/main" val="343711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5" y="677179"/>
            <a:ext cx="9232871" cy="769441"/>
          </a:xfrm>
          <a:prstGeom prst="rect">
            <a:avLst/>
          </a:prstGeom>
          <a:noFill/>
        </p:spPr>
        <p:txBody>
          <a:bodyPr wrap="square" rtlCol="0">
            <a:spAutoFit/>
          </a:bodyPr>
          <a:lstStyle/>
          <a:p>
            <a:r>
              <a:rPr lang="nl-NL" sz="4400" dirty="0"/>
              <a:t>Praktijkvoorbeelden – slaag-zakregeling</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06296" y="2513293"/>
            <a:ext cx="9370349" cy="3477875"/>
          </a:xfrm>
          <a:prstGeom prst="rect">
            <a:avLst/>
          </a:prstGeom>
          <a:noFill/>
        </p:spPr>
        <p:txBody>
          <a:bodyPr wrap="square" rtlCol="0">
            <a:spAutoFit/>
          </a:bodyPr>
          <a:lstStyle/>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endParaRPr lang="nl-NL" sz="2200" dirty="0"/>
          </a:p>
        </p:txBody>
      </p:sp>
      <p:graphicFrame>
        <p:nvGraphicFramePr>
          <p:cNvPr id="5" name="Tabel 4">
            <a:extLst>
              <a:ext uri="{FF2B5EF4-FFF2-40B4-BE49-F238E27FC236}">
                <a16:creationId xmlns:a16="http://schemas.microsoft.com/office/drawing/2014/main" id="{CB495718-E7C4-4FB1-9FFA-BBA89B73DAFA}"/>
              </a:ext>
            </a:extLst>
          </p:cNvPr>
          <p:cNvGraphicFramePr>
            <a:graphicFrameLocks noGrp="1"/>
          </p:cNvGraphicFramePr>
          <p:nvPr>
            <p:extLst>
              <p:ext uri="{D42A27DB-BD31-4B8C-83A1-F6EECF244321}">
                <p14:modId xmlns:p14="http://schemas.microsoft.com/office/powerpoint/2010/main" val="11882722"/>
              </p:ext>
            </p:extLst>
          </p:nvPr>
        </p:nvGraphicFramePr>
        <p:xfrm>
          <a:off x="694989" y="1552313"/>
          <a:ext cx="6502400" cy="445008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3760870307"/>
                    </a:ext>
                  </a:extLst>
                </a:gridCol>
                <a:gridCol w="1625600">
                  <a:extLst>
                    <a:ext uri="{9D8B030D-6E8A-4147-A177-3AD203B41FA5}">
                      <a16:colId xmlns:a16="http://schemas.microsoft.com/office/drawing/2014/main" val="3064097532"/>
                    </a:ext>
                  </a:extLst>
                </a:gridCol>
                <a:gridCol w="1625600">
                  <a:extLst>
                    <a:ext uri="{9D8B030D-6E8A-4147-A177-3AD203B41FA5}">
                      <a16:colId xmlns:a16="http://schemas.microsoft.com/office/drawing/2014/main" val="1576710213"/>
                    </a:ext>
                  </a:extLst>
                </a:gridCol>
                <a:gridCol w="1625600">
                  <a:extLst>
                    <a:ext uri="{9D8B030D-6E8A-4147-A177-3AD203B41FA5}">
                      <a16:colId xmlns:a16="http://schemas.microsoft.com/office/drawing/2014/main" val="4010361379"/>
                    </a:ext>
                  </a:extLst>
                </a:gridCol>
              </a:tblGrid>
              <a:tr h="370840">
                <a:tc>
                  <a:txBody>
                    <a:bodyPr/>
                    <a:lstStyle/>
                    <a:p>
                      <a:r>
                        <a:rPr lang="nl-NL" b="1" dirty="0"/>
                        <a:t>Vak</a:t>
                      </a:r>
                    </a:p>
                  </a:txBody>
                  <a:tcPr/>
                </a:tc>
                <a:tc>
                  <a:txBody>
                    <a:bodyPr/>
                    <a:lstStyle/>
                    <a:p>
                      <a:r>
                        <a:rPr lang="nl-NL" b="1" dirty="0"/>
                        <a:t>Schoolexamen</a:t>
                      </a:r>
                    </a:p>
                  </a:txBody>
                  <a:tcPr/>
                </a:tc>
                <a:tc>
                  <a:txBody>
                    <a:bodyPr/>
                    <a:lstStyle/>
                    <a:p>
                      <a:r>
                        <a:rPr lang="nl-NL" b="1" dirty="0"/>
                        <a:t>Cijfer – CE1</a:t>
                      </a:r>
                    </a:p>
                  </a:txBody>
                  <a:tcPr/>
                </a:tc>
                <a:tc>
                  <a:txBody>
                    <a:bodyPr/>
                    <a:lstStyle/>
                    <a:p>
                      <a:r>
                        <a:rPr lang="nl-NL" b="1" dirty="0"/>
                        <a:t>Eindcijfer</a:t>
                      </a:r>
                    </a:p>
                  </a:txBody>
                  <a:tcPr/>
                </a:tc>
                <a:extLst>
                  <a:ext uri="{0D108BD9-81ED-4DB2-BD59-A6C34878D82A}">
                    <a16:rowId xmlns:a16="http://schemas.microsoft.com/office/drawing/2014/main" val="384046885"/>
                  </a:ext>
                </a:extLst>
              </a:tr>
              <a:tr h="370840">
                <a:tc>
                  <a:txBody>
                    <a:bodyPr/>
                    <a:lstStyle/>
                    <a:p>
                      <a:r>
                        <a:rPr lang="nl-NL" dirty="0"/>
                        <a:t>Nederlands</a:t>
                      </a:r>
                    </a:p>
                  </a:txBody>
                  <a:tcPr/>
                </a:tc>
                <a:tc>
                  <a:txBody>
                    <a:bodyPr/>
                    <a:lstStyle/>
                    <a:p>
                      <a:r>
                        <a:rPr lang="nl-NL" dirty="0"/>
                        <a:t>7.0</a:t>
                      </a:r>
                    </a:p>
                  </a:txBody>
                  <a:tcPr/>
                </a:tc>
                <a:tc>
                  <a:txBody>
                    <a:bodyPr/>
                    <a:lstStyle/>
                    <a:p>
                      <a:r>
                        <a:rPr lang="nl-NL" dirty="0"/>
                        <a:t>6.5</a:t>
                      </a:r>
                    </a:p>
                  </a:txBody>
                  <a:tcPr/>
                </a:tc>
                <a:tc>
                  <a:txBody>
                    <a:bodyPr/>
                    <a:lstStyle/>
                    <a:p>
                      <a:r>
                        <a:rPr lang="nl-NL" dirty="0"/>
                        <a:t>7</a:t>
                      </a:r>
                    </a:p>
                  </a:txBody>
                  <a:tcPr/>
                </a:tc>
                <a:extLst>
                  <a:ext uri="{0D108BD9-81ED-4DB2-BD59-A6C34878D82A}">
                    <a16:rowId xmlns:a16="http://schemas.microsoft.com/office/drawing/2014/main" val="3712455124"/>
                  </a:ext>
                </a:extLst>
              </a:tr>
              <a:tr h="370840">
                <a:tc>
                  <a:txBody>
                    <a:bodyPr/>
                    <a:lstStyle/>
                    <a:p>
                      <a:r>
                        <a:rPr lang="nl-NL" dirty="0"/>
                        <a:t>Engels</a:t>
                      </a:r>
                    </a:p>
                  </a:txBody>
                  <a:tcPr/>
                </a:tc>
                <a:tc>
                  <a:txBody>
                    <a:bodyPr/>
                    <a:lstStyle/>
                    <a:p>
                      <a:r>
                        <a:rPr lang="nl-NL" dirty="0"/>
                        <a:t>8.3</a:t>
                      </a:r>
                    </a:p>
                  </a:txBody>
                  <a:tcPr/>
                </a:tc>
                <a:tc>
                  <a:txBody>
                    <a:bodyPr/>
                    <a:lstStyle/>
                    <a:p>
                      <a:r>
                        <a:rPr lang="nl-NL" dirty="0"/>
                        <a:t>7.7</a:t>
                      </a:r>
                    </a:p>
                  </a:txBody>
                  <a:tcPr/>
                </a:tc>
                <a:tc>
                  <a:txBody>
                    <a:bodyPr/>
                    <a:lstStyle/>
                    <a:p>
                      <a:r>
                        <a:rPr lang="nl-NL" dirty="0"/>
                        <a:t>8</a:t>
                      </a:r>
                    </a:p>
                  </a:txBody>
                  <a:tcPr/>
                </a:tc>
                <a:extLst>
                  <a:ext uri="{0D108BD9-81ED-4DB2-BD59-A6C34878D82A}">
                    <a16:rowId xmlns:a16="http://schemas.microsoft.com/office/drawing/2014/main" val="2595838606"/>
                  </a:ext>
                </a:extLst>
              </a:tr>
              <a:tr h="370840">
                <a:tc>
                  <a:txBody>
                    <a:bodyPr/>
                    <a:lstStyle/>
                    <a:p>
                      <a:r>
                        <a:rPr lang="nl-NL" dirty="0"/>
                        <a:t>Combi cijfer</a:t>
                      </a:r>
                    </a:p>
                  </a:txBody>
                  <a:tcPr/>
                </a:tc>
                <a:tc>
                  <a:txBody>
                    <a:bodyPr/>
                    <a:lstStyle/>
                    <a:p>
                      <a:r>
                        <a:rPr lang="nl-NL" dirty="0"/>
                        <a:t>8</a:t>
                      </a:r>
                    </a:p>
                  </a:txBody>
                  <a:tcPr/>
                </a:tc>
                <a:tc>
                  <a:txBody>
                    <a:bodyPr/>
                    <a:lstStyle/>
                    <a:p>
                      <a:r>
                        <a:rPr lang="nl-NL" dirty="0"/>
                        <a:t>X</a:t>
                      </a:r>
                    </a:p>
                  </a:txBody>
                  <a:tcPr/>
                </a:tc>
                <a:tc>
                  <a:txBody>
                    <a:bodyPr/>
                    <a:lstStyle/>
                    <a:p>
                      <a:r>
                        <a:rPr lang="nl-NL" dirty="0"/>
                        <a:t>8</a:t>
                      </a:r>
                    </a:p>
                  </a:txBody>
                  <a:tcPr/>
                </a:tc>
                <a:extLst>
                  <a:ext uri="{0D108BD9-81ED-4DB2-BD59-A6C34878D82A}">
                    <a16:rowId xmlns:a16="http://schemas.microsoft.com/office/drawing/2014/main" val="1080929101"/>
                  </a:ext>
                </a:extLst>
              </a:tr>
              <a:tr h="370840">
                <a:tc>
                  <a:txBody>
                    <a:bodyPr/>
                    <a:lstStyle/>
                    <a:p>
                      <a:r>
                        <a:rPr lang="nl-NL" dirty="0"/>
                        <a:t>Wiskunde A</a:t>
                      </a:r>
                    </a:p>
                  </a:txBody>
                  <a:tcPr/>
                </a:tc>
                <a:tc>
                  <a:txBody>
                    <a:bodyPr/>
                    <a:lstStyle/>
                    <a:p>
                      <a:r>
                        <a:rPr lang="nl-NL" dirty="0"/>
                        <a:t>6.5</a:t>
                      </a:r>
                    </a:p>
                  </a:txBody>
                  <a:tcPr/>
                </a:tc>
                <a:tc>
                  <a:txBody>
                    <a:bodyPr/>
                    <a:lstStyle/>
                    <a:p>
                      <a:r>
                        <a:rPr lang="nl-NL" dirty="0"/>
                        <a:t>5.5</a:t>
                      </a:r>
                    </a:p>
                  </a:txBody>
                  <a:tcPr/>
                </a:tc>
                <a:tc>
                  <a:txBody>
                    <a:bodyPr/>
                    <a:lstStyle/>
                    <a:p>
                      <a:r>
                        <a:rPr lang="nl-NL" dirty="0"/>
                        <a:t>6</a:t>
                      </a:r>
                    </a:p>
                  </a:txBody>
                  <a:tcPr/>
                </a:tc>
                <a:extLst>
                  <a:ext uri="{0D108BD9-81ED-4DB2-BD59-A6C34878D82A}">
                    <a16:rowId xmlns:a16="http://schemas.microsoft.com/office/drawing/2014/main" val="1232473375"/>
                  </a:ext>
                </a:extLst>
              </a:tr>
              <a:tr h="370840">
                <a:tc>
                  <a:txBody>
                    <a:bodyPr/>
                    <a:lstStyle/>
                    <a:p>
                      <a:r>
                        <a:rPr lang="nl-NL" dirty="0"/>
                        <a:t>Biologie</a:t>
                      </a:r>
                    </a:p>
                  </a:txBody>
                  <a:tcPr/>
                </a:tc>
                <a:tc>
                  <a:txBody>
                    <a:bodyPr/>
                    <a:lstStyle/>
                    <a:p>
                      <a:r>
                        <a:rPr lang="nl-NL" dirty="0"/>
                        <a:t>7.0</a:t>
                      </a:r>
                    </a:p>
                  </a:txBody>
                  <a:tcPr/>
                </a:tc>
                <a:tc>
                  <a:txBody>
                    <a:bodyPr/>
                    <a:lstStyle/>
                    <a:p>
                      <a:r>
                        <a:rPr lang="nl-NL" dirty="0"/>
                        <a:t>6.6</a:t>
                      </a:r>
                    </a:p>
                  </a:txBody>
                  <a:tcPr/>
                </a:tc>
                <a:tc>
                  <a:txBody>
                    <a:bodyPr/>
                    <a:lstStyle/>
                    <a:p>
                      <a:r>
                        <a:rPr lang="nl-NL" dirty="0"/>
                        <a:t>7</a:t>
                      </a:r>
                    </a:p>
                  </a:txBody>
                  <a:tcPr/>
                </a:tc>
                <a:extLst>
                  <a:ext uri="{0D108BD9-81ED-4DB2-BD59-A6C34878D82A}">
                    <a16:rowId xmlns:a16="http://schemas.microsoft.com/office/drawing/2014/main" val="1925472502"/>
                  </a:ext>
                </a:extLst>
              </a:tr>
              <a:tr h="370840">
                <a:tc>
                  <a:txBody>
                    <a:bodyPr/>
                    <a:lstStyle/>
                    <a:p>
                      <a:r>
                        <a:rPr lang="nl-NL" dirty="0"/>
                        <a:t>Scheikunde</a:t>
                      </a:r>
                    </a:p>
                  </a:txBody>
                  <a:tcPr/>
                </a:tc>
                <a:tc>
                  <a:txBody>
                    <a:bodyPr/>
                    <a:lstStyle/>
                    <a:p>
                      <a:r>
                        <a:rPr lang="nl-NL" dirty="0"/>
                        <a:t>5.2</a:t>
                      </a:r>
                    </a:p>
                  </a:txBody>
                  <a:tcPr/>
                </a:tc>
                <a:tc>
                  <a:txBody>
                    <a:bodyPr/>
                    <a:lstStyle/>
                    <a:p>
                      <a:r>
                        <a:rPr lang="nl-NL" dirty="0"/>
                        <a:t>4.6</a:t>
                      </a:r>
                    </a:p>
                  </a:txBody>
                  <a:tcPr/>
                </a:tc>
                <a:tc>
                  <a:txBody>
                    <a:bodyPr/>
                    <a:lstStyle/>
                    <a:p>
                      <a:r>
                        <a:rPr lang="nl-NL" dirty="0"/>
                        <a:t>5</a:t>
                      </a:r>
                    </a:p>
                  </a:txBody>
                  <a:tcPr/>
                </a:tc>
                <a:extLst>
                  <a:ext uri="{0D108BD9-81ED-4DB2-BD59-A6C34878D82A}">
                    <a16:rowId xmlns:a16="http://schemas.microsoft.com/office/drawing/2014/main" val="1663913447"/>
                  </a:ext>
                </a:extLst>
              </a:tr>
              <a:tr h="370840">
                <a:tc>
                  <a:txBody>
                    <a:bodyPr/>
                    <a:lstStyle/>
                    <a:p>
                      <a:r>
                        <a:rPr lang="nl-NL" dirty="0"/>
                        <a:t>Natuurkunde</a:t>
                      </a:r>
                    </a:p>
                  </a:txBody>
                  <a:tcPr/>
                </a:tc>
                <a:tc>
                  <a:txBody>
                    <a:bodyPr/>
                    <a:lstStyle/>
                    <a:p>
                      <a:r>
                        <a:rPr lang="nl-NL" dirty="0"/>
                        <a:t>5.8</a:t>
                      </a:r>
                    </a:p>
                  </a:txBody>
                  <a:tcPr/>
                </a:tc>
                <a:tc>
                  <a:txBody>
                    <a:bodyPr/>
                    <a:lstStyle/>
                    <a:p>
                      <a:r>
                        <a:rPr lang="nl-NL" dirty="0"/>
                        <a:t>6.5</a:t>
                      </a:r>
                    </a:p>
                  </a:txBody>
                  <a:tcPr/>
                </a:tc>
                <a:tc>
                  <a:txBody>
                    <a:bodyPr/>
                    <a:lstStyle/>
                    <a:p>
                      <a:r>
                        <a:rPr lang="nl-NL" dirty="0"/>
                        <a:t>6</a:t>
                      </a:r>
                    </a:p>
                  </a:txBody>
                  <a:tcPr/>
                </a:tc>
                <a:extLst>
                  <a:ext uri="{0D108BD9-81ED-4DB2-BD59-A6C34878D82A}">
                    <a16:rowId xmlns:a16="http://schemas.microsoft.com/office/drawing/2014/main" val="2941272490"/>
                  </a:ext>
                </a:extLst>
              </a:tr>
              <a:tr h="370840">
                <a:tc>
                  <a:txBody>
                    <a:bodyPr/>
                    <a:lstStyle/>
                    <a:p>
                      <a:r>
                        <a:rPr lang="nl-NL" dirty="0"/>
                        <a:t>NLT</a:t>
                      </a:r>
                    </a:p>
                  </a:txBody>
                  <a:tcPr/>
                </a:tc>
                <a:tc>
                  <a:txBody>
                    <a:bodyPr/>
                    <a:lstStyle/>
                    <a:p>
                      <a:r>
                        <a:rPr lang="nl-NL" dirty="0"/>
                        <a:t>8.3</a:t>
                      </a:r>
                    </a:p>
                  </a:txBody>
                  <a:tcPr/>
                </a:tc>
                <a:tc>
                  <a:txBody>
                    <a:bodyPr/>
                    <a:lstStyle/>
                    <a:p>
                      <a:r>
                        <a:rPr lang="nl-NL" dirty="0"/>
                        <a:t>X</a:t>
                      </a:r>
                    </a:p>
                  </a:txBody>
                  <a:tcPr/>
                </a:tc>
                <a:tc>
                  <a:txBody>
                    <a:bodyPr/>
                    <a:lstStyle/>
                    <a:p>
                      <a:r>
                        <a:rPr lang="nl-NL" dirty="0"/>
                        <a:t>8</a:t>
                      </a:r>
                    </a:p>
                  </a:txBody>
                  <a:tcPr/>
                </a:tc>
                <a:extLst>
                  <a:ext uri="{0D108BD9-81ED-4DB2-BD59-A6C34878D82A}">
                    <a16:rowId xmlns:a16="http://schemas.microsoft.com/office/drawing/2014/main" val="3291065186"/>
                  </a:ext>
                </a:extLst>
              </a:tr>
              <a:tr h="370840">
                <a:tc>
                  <a:txBody>
                    <a:bodyPr/>
                    <a:lstStyle/>
                    <a:p>
                      <a:r>
                        <a:rPr lang="nl-NL" dirty="0"/>
                        <a:t>LO</a:t>
                      </a:r>
                    </a:p>
                  </a:txBody>
                  <a:tcPr/>
                </a:tc>
                <a:tc>
                  <a:txBody>
                    <a:bodyPr/>
                    <a:lstStyle/>
                    <a:p>
                      <a:r>
                        <a:rPr lang="nl-NL" dirty="0"/>
                        <a:t>Voldoende</a:t>
                      </a:r>
                    </a:p>
                  </a:txBody>
                  <a:tcPr/>
                </a:tc>
                <a:tc>
                  <a:txBody>
                    <a:bodyPr/>
                    <a:lstStyle/>
                    <a:p>
                      <a:r>
                        <a:rPr lang="nl-NL" dirty="0"/>
                        <a:t>X</a:t>
                      </a:r>
                    </a:p>
                  </a:txBody>
                  <a:tcPr/>
                </a:tc>
                <a:tc>
                  <a:txBody>
                    <a:bodyPr/>
                    <a:lstStyle/>
                    <a:p>
                      <a:r>
                        <a:rPr lang="nl-NL" dirty="0"/>
                        <a:t>Voldoende</a:t>
                      </a:r>
                    </a:p>
                  </a:txBody>
                  <a:tcPr/>
                </a:tc>
                <a:extLst>
                  <a:ext uri="{0D108BD9-81ED-4DB2-BD59-A6C34878D82A}">
                    <a16:rowId xmlns:a16="http://schemas.microsoft.com/office/drawing/2014/main" val="3546180042"/>
                  </a:ext>
                </a:extLst>
              </a:tr>
              <a:tr h="370840">
                <a:tc>
                  <a:txBody>
                    <a:bodyPr/>
                    <a:lstStyle/>
                    <a:p>
                      <a:endParaRPr lang="nl-NL" dirty="0"/>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413606967"/>
                  </a:ext>
                </a:extLst>
              </a:tr>
              <a:tr h="370840">
                <a:tc>
                  <a:txBody>
                    <a:bodyPr/>
                    <a:lstStyle/>
                    <a:p>
                      <a:r>
                        <a:rPr lang="nl-NL" dirty="0"/>
                        <a:t>Gemiddelde CE</a:t>
                      </a:r>
                    </a:p>
                  </a:txBody>
                  <a:tcPr/>
                </a:tc>
                <a:tc>
                  <a:txBody>
                    <a:bodyPr/>
                    <a:lstStyle/>
                    <a:p>
                      <a:r>
                        <a:rPr lang="nl-NL" dirty="0"/>
                        <a:t>X</a:t>
                      </a:r>
                    </a:p>
                  </a:txBody>
                  <a:tcPr/>
                </a:tc>
                <a:tc>
                  <a:txBody>
                    <a:bodyPr/>
                    <a:lstStyle/>
                    <a:p>
                      <a:r>
                        <a:rPr lang="nl-NL" dirty="0"/>
                        <a:t>6.23</a:t>
                      </a:r>
                    </a:p>
                  </a:txBody>
                  <a:tcPr/>
                </a:tc>
                <a:tc>
                  <a:txBody>
                    <a:bodyPr/>
                    <a:lstStyle/>
                    <a:p>
                      <a:r>
                        <a:rPr lang="nl-NL" dirty="0"/>
                        <a:t>X</a:t>
                      </a:r>
                    </a:p>
                  </a:txBody>
                  <a:tcPr/>
                </a:tc>
                <a:extLst>
                  <a:ext uri="{0D108BD9-81ED-4DB2-BD59-A6C34878D82A}">
                    <a16:rowId xmlns:a16="http://schemas.microsoft.com/office/drawing/2014/main" val="4050561581"/>
                  </a:ext>
                </a:extLst>
              </a:tr>
            </a:tbl>
          </a:graphicData>
        </a:graphic>
      </p:graphicFrame>
      <p:graphicFrame>
        <p:nvGraphicFramePr>
          <p:cNvPr id="6" name="Tabel 5">
            <a:extLst>
              <a:ext uri="{FF2B5EF4-FFF2-40B4-BE49-F238E27FC236}">
                <a16:creationId xmlns:a16="http://schemas.microsoft.com/office/drawing/2014/main" id="{023B46FA-33BC-440F-BB1F-C52B360B30C2}"/>
              </a:ext>
            </a:extLst>
          </p:cNvPr>
          <p:cNvGraphicFramePr>
            <a:graphicFrameLocks noGrp="1"/>
          </p:cNvGraphicFramePr>
          <p:nvPr>
            <p:extLst>
              <p:ext uri="{D42A27DB-BD31-4B8C-83A1-F6EECF244321}">
                <p14:modId xmlns:p14="http://schemas.microsoft.com/office/powerpoint/2010/main" val="110227712"/>
              </p:ext>
            </p:extLst>
          </p:nvPr>
        </p:nvGraphicFramePr>
        <p:xfrm>
          <a:off x="7808695" y="1446620"/>
          <a:ext cx="3847804" cy="3261360"/>
        </p:xfrm>
        <a:graphic>
          <a:graphicData uri="http://schemas.openxmlformats.org/drawingml/2006/table">
            <a:tbl>
              <a:tblPr firstRow="1" bandRow="1">
                <a:tableStyleId>{93296810-A885-4BE3-A3E7-6D5BEEA58F35}</a:tableStyleId>
              </a:tblPr>
              <a:tblGrid>
                <a:gridCol w="3847804">
                  <a:extLst>
                    <a:ext uri="{9D8B030D-6E8A-4147-A177-3AD203B41FA5}">
                      <a16:colId xmlns:a16="http://schemas.microsoft.com/office/drawing/2014/main" val="2003337113"/>
                    </a:ext>
                  </a:extLst>
                </a:gridCol>
              </a:tblGrid>
              <a:tr h="2151007">
                <a:tc>
                  <a:txBody>
                    <a:bodyPr/>
                    <a:lstStyle/>
                    <a:p>
                      <a:r>
                        <a:rPr lang="nl-NL" sz="2600" dirty="0"/>
                        <a:t>Deze leerling is geslaagd. Deze leerling heeft één 5 op de eindlijst, maar meer dan genoeg compensatiepunten om de vijf weg te werken. Daarnaast is het CE-gemiddelde op orde.</a:t>
                      </a:r>
                    </a:p>
                  </a:txBody>
                  <a:tcPr/>
                </a:tc>
                <a:extLst>
                  <a:ext uri="{0D108BD9-81ED-4DB2-BD59-A6C34878D82A}">
                    <a16:rowId xmlns:a16="http://schemas.microsoft.com/office/drawing/2014/main" val="3449676852"/>
                  </a:ext>
                </a:extLst>
              </a:tr>
            </a:tbl>
          </a:graphicData>
        </a:graphic>
      </p:graphicFrame>
      <p:graphicFrame>
        <p:nvGraphicFramePr>
          <p:cNvPr id="7" name="Tabel 6">
            <a:extLst>
              <a:ext uri="{FF2B5EF4-FFF2-40B4-BE49-F238E27FC236}">
                <a16:creationId xmlns:a16="http://schemas.microsoft.com/office/drawing/2014/main" id="{C9378F0D-1C0A-43CD-B3BD-B3EF900CD5F5}"/>
              </a:ext>
            </a:extLst>
          </p:cNvPr>
          <p:cNvGraphicFramePr>
            <a:graphicFrameLocks noGrp="1"/>
          </p:cNvGraphicFramePr>
          <p:nvPr>
            <p:extLst>
              <p:ext uri="{D42A27DB-BD31-4B8C-83A1-F6EECF244321}">
                <p14:modId xmlns:p14="http://schemas.microsoft.com/office/powerpoint/2010/main" val="835631521"/>
              </p:ext>
            </p:extLst>
          </p:nvPr>
        </p:nvGraphicFramePr>
        <p:xfrm>
          <a:off x="7808695" y="5099393"/>
          <a:ext cx="4265493" cy="1767840"/>
        </p:xfrm>
        <a:graphic>
          <a:graphicData uri="http://schemas.openxmlformats.org/drawingml/2006/table">
            <a:tbl>
              <a:tblPr firstRow="1" bandRow="1">
                <a:tableStyleId>{9DCAF9ED-07DC-4A11-8D7F-57B35C25682E}</a:tableStyleId>
              </a:tblPr>
              <a:tblGrid>
                <a:gridCol w="4265493">
                  <a:extLst>
                    <a:ext uri="{9D8B030D-6E8A-4147-A177-3AD203B41FA5}">
                      <a16:colId xmlns:a16="http://schemas.microsoft.com/office/drawing/2014/main" val="506040644"/>
                    </a:ext>
                  </a:extLst>
                </a:gridCol>
              </a:tblGrid>
              <a:tr h="370840">
                <a:tc>
                  <a:txBody>
                    <a:bodyPr/>
                    <a:lstStyle/>
                    <a:p>
                      <a:r>
                        <a:rPr lang="nl-NL" sz="2200" dirty="0"/>
                        <a:t>Let  op: het CE-gemiddelde wordt alleen berekend met de gemaakte examens in de CE-periode. Dus het combicijfer, NLT en LO rekenen we niet mee in dit voorbeeld.</a:t>
                      </a:r>
                    </a:p>
                  </a:txBody>
                  <a:tcPr/>
                </a:tc>
                <a:extLst>
                  <a:ext uri="{0D108BD9-81ED-4DB2-BD59-A6C34878D82A}">
                    <a16:rowId xmlns:a16="http://schemas.microsoft.com/office/drawing/2014/main" val="2436664413"/>
                  </a:ext>
                </a:extLst>
              </a:tr>
            </a:tbl>
          </a:graphicData>
        </a:graphic>
      </p:graphicFrame>
    </p:spTree>
    <p:extLst>
      <p:ext uri="{BB962C8B-B14F-4D97-AF65-F5344CB8AC3E}">
        <p14:creationId xmlns:p14="http://schemas.microsoft.com/office/powerpoint/2010/main" val="298556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5" y="677179"/>
            <a:ext cx="9232871" cy="769441"/>
          </a:xfrm>
          <a:prstGeom prst="rect">
            <a:avLst/>
          </a:prstGeom>
          <a:noFill/>
        </p:spPr>
        <p:txBody>
          <a:bodyPr wrap="square" rtlCol="0">
            <a:spAutoFit/>
          </a:bodyPr>
          <a:lstStyle/>
          <a:p>
            <a:r>
              <a:rPr lang="nl-NL" sz="4400" dirty="0"/>
              <a:t>Praktijkvoorbeelden – slaag-zakregeling</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06296" y="2513293"/>
            <a:ext cx="9370349" cy="3477875"/>
          </a:xfrm>
          <a:prstGeom prst="rect">
            <a:avLst/>
          </a:prstGeom>
          <a:noFill/>
        </p:spPr>
        <p:txBody>
          <a:bodyPr wrap="square" rtlCol="0">
            <a:spAutoFit/>
          </a:bodyPr>
          <a:lstStyle/>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endParaRPr lang="nl-NL" sz="2200" dirty="0"/>
          </a:p>
        </p:txBody>
      </p:sp>
      <p:graphicFrame>
        <p:nvGraphicFramePr>
          <p:cNvPr id="5" name="Tabel 4">
            <a:extLst>
              <a:ext uri="{FF2B5EF4-FFF2-40B4-BE49-F238E27FC236}">
                <a16:creationId xmlns:a16="http://schemas.microsoft.com/office/drawing/2014/main" id="{CB495718-E7C4-4FB1-9FFA-BBA89B73DAFA}"/>
              </a:ext>
            </a:extLst>
          </p:cNvPr>
          <p:cNvGraphicFramePr>
            <a:graphicFrameLocks noGrp="1"/>
          </p:cNvGraphicFramePr>
          <p:nvPr>
            <p:extLst>
              <p:ext uri="{D42A27DB-BD31-4B8C-83A1-F6EECF244321}">
                <p14:modId xmlns:p14="http://schemas.microsoft.com/office/powerpoint/2010/main" val="2387828325"/>
              </p:ext>
            </p:extLst>
          </p:nvPr>
        </p:nvGraphicFramePr>
        <p:xfrm>
          <a:off x="694989" y="1461501"/>
          <a:ext cx="6502400" cy="471932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3760870307"/>
                    </a:ext>
                  </a:extLst>
                </a:gridCol>
                <a:gridCol w="1625600">
                  <a:extLst>
                    <a:ext uri="{9D8B030D-6E8A-4147-A177-3AD203B41FA5}">
                      <a16:colId xmlns:a16="http://schemas.microsoft.com/office/drawing/2014/main" val="3064097532"/>
                    </a:ext>
                  </a:extLst>
                </a:gridCol>
                <a:gridCol w="1625600">
                  <a:extLst>
                    <a:ext uri="{9D8B030D-6E8A-4147-A177-3AD203B41FA5}">
                      <a16:colId xmlns:a16="http://schemas.microsoft.com/office/drawing/2014/main" val="1576710213"/>
                    </a:ext>
                  </a:extLst>
                </a:gridCol>
                <a:gridCol w="1625600">
                  <a:extLst>
                    <a:ext uri="{9D8B030D-6E8A-4147-A177-3AD203B41FA5}">
                      <a16:colId xmlns:a16="http://schemas.microsoft.com/office/drawing/2014/main" val="4010361379"/>
                    </a:ext>
                  </a:extLst>
                </a:gridCol>
              </a:tblGrid>
              <a:tr h="370840">
                <a:tc>
                  <a:txBody>
                    <a:bodyPr/>
                    <a:lstStyle/>
                    <a:p>
                      <a:r>
                        <a:rPr lang="nl-NL" b="1" dirty="0"/>
                        <a:t>Vak</a:t>
                      </a:r>
                    </a:p>
                  </a:txBody>
                  <a:tcPr/>
                </a:tc>
                <a:tc>
                  <a:txBody>
                    <a:bodyPr/>
                    <a:lstStyle/>
                    <a:p>
                      <a:r>
                        <a:rPr lang="nl-NL" b="1" dirty="0"/>
                        <a:t>Schoolexamen</a:t>
                      </a:r>
                    </a:p>
                  </a:txBody>
                  <a:tcPr/>
                </a:tc>
                <a:tc>
                  <a:txBody>
                    <a:bodyPr/>
                    <a:lstStyle/>
                    <a:p>
                      <a:r>
                        <a:rPr lang="nl-NL" b="1" dirty="0"/>
                        <a:t>Cijfer – CE1</a:t>
                      </a:r>
                    </a:p>
                  </a:txBody>
                  <a:tcPr/>
                </a:tc>
                <a:tc>
                  <a:txBody>
                    <a:bodyPr/>
                    <a:lstStyle/>
                    <a:p>
                      <a:r>
                        <a:rPr lang="nl-NL" b="1" dirty="0"/>
                        <a:t>Eindcijfer</a:t>
                      </a:r>
                    </a:p>
                  </a:txBody>
                  <a:tcPr/>
                </a:tc>
                <a:extLst>
                  <a:ext uri="{0D108BD9-81ED-4DB2-BD59-A6C34878D82A}">
                    <a16:rowId xmlns:a16="http://schemas.microsoft.com/office/drawing/2014/main" val="384046885"/>
                  </a:ext>
                </a:extLst>
              </a:tr>
              <a:tr h="370840">
                <a:tc>
                  <a:txBody>
                    <a:bodyPr/>
                    <a:lstStyle/>
                    <a:p>
                      <a:r>
                        <a:rPr lang="nl-NL" dirty="0"/>
                        <a:t>Nederlands</a:t>
                      </a:r>
                    </a:p>
                  </a:txBody>
                  <a:tcPr/>
                </a:tc>
                <a:tc>
                  <a:txBody>
                    <a:bodyPr/>
                    <a:lstStyle/>
                    <a:p>
                      <a:r>
                        <a:rPr lang="nl-NL" dirty="0"/>
                        <a:t>5.8</a:t>
                      </a:r>
                    </a:p>
                  </a:txBody>
                  <a:tcPr/>
                </a:tc>
                <a:tc>
                  <a:txBody>
                    <a:bodyPr/>
                    <a:lstStyle/>
                    <a:p>
                      <a:r>
                        <a:rPr lang="nl-NL" dirty="0"/>
                        <a:t>5.0</a:t>
                      </a:r>
                    </a:p>
                  </a:txBody>
                  <a:tcPr/>
                </a:tc>
                <a:tc>
                  <a:txBody>
                    <a:bodyPr/>
                    <a:lstStyle/>
                    <a:p>
                      <a:r>
                        <a:rPr lang="nl-NL" dirty="0"/>
                        <a:t>5</a:t>
                      </a:r>
                    </a:p>
                  </a:txBody>
                  <a:tcPr/>
                </a:tc>
                <a:extLst>
                  <a:ext uri="{0D108BD9-81ED-4DB2-BD59-A6C34878D82A}">
                    <a16:rowId xmlns:a16="http://schemas.microsoft.com/office/drawing/2014/main" val="3712455124"/>
                  </a:ext>
                </a:extLst>
              </a:tr>
              <a:tr h="370840">
                <a:tc>
                  <a:txBody>
                    <a:bodyPr/>
                    <a:lstStyle/>
                    <a:p>
                      <a:r>
                        <a:rPr lang="nl-NL" dirty="0"/>
                        <a:t>Engels</a:t>
                      </a:r>
                    </a:p>
                  </a:txBody>
                  <a:tcPr/>
                </a:tc>
                <a:tc>
                  <a:txBody>
                    <a:bodyPr/>
                    <a:lstStyle/>
                    <a:p>
                      <a:r>
                        <a:rPr lang="nl-NL" dirty="0"/>
                        <a:t>6.8</a:t>
                      </a:r>
                    </a:p>
                  </a:txBody>
                  <a:tcPr/>
                </a:tc>
                <a:tc>
                  <a:txBody>
                    <a:bodyPr/>
                    <a:lstStyle/>
                    <a:p>
                      <a:r>
                        <a:rPr lang="nl-NL" dirty="0"/>
                        <a:t>8.0</a:t>
                      </a:r>
                    </a:p>
                  </a:txBody>
                  <a:tcPr/>
                </a:tc>
                <a:tc>
                  <a:txBody>
                    <a:bodyPr/>
                    <a:lstStyle/>
                    <a:p>
                      <a:r>
                        <a:rPr lang="nl-NL" dirty="0"/>
                        <a:t>7</a:t>
                      </a:r>
                    </a:p>
                  </a:txBody>
                  <a:tcPr/>
                </a:tc>
                <a:extLst>
                  <a:ext uri="{0D108BD9-81ED-4DB2-BD59-A6C34878D82A}">
                    <a16:rowId xmlns:a16="http://schemas.microsoft.com/office/drawing/2014/main" val="2595838606"/>
                  </a:ext>
                </a:extLst>
              </a:tr>
              <a:tr h="370840">
                <a:tc>
                  <a:txBody>
                    <a:bodyPr/>
                    <a:lstStyle/>
                    <a:p>
                      <a:r>
                        <a:rPr lang="nl-NL" dirty="0"/>
                        <a:t>Combi cijfer</a:t>
                      </a:r>
                    </a:p>
                  </a:txBody>
                  <a:tcPr/>
                </a:tc>
                <a:tc>
                  <a:txBody>
                    <a:bodyPr/>
                    <a:lstStyle/>
                    <a:p>
                      <a:r>
                        <a:rPr lang="nl-NL" dirty="0"/>
                        <a:t>7</a:t>
                      </a:r>
                    </a:p>
                  </a:txBody>
                  <a:tcPr/>
                </a:tc>
                <a:tc>
                  <a:txBody>
                    <a:bodyPr/>
                    <a:lstStyle/>
                    <a:p>
                      <a:r>
                        <a:rPr lang="nl-NL" dirty="0"/>
                        <a:t>X</a:t>
                      </a:r>
                    </a:p>
                  </a:txBody>
                  <a:tcPr/>
                </a:tc>
                <a:tc>
                  <a:txBody>
                    <a:bodyPr/>
                    <a:lstStyle/>
                    <a:p>
                      <a:r>
                        <a:rPr lang="nl-NL" dirty="0"/>
                        <a:t>7</a:t>
                      </a:r>
                    </a:p>
                  </a:txBody>
                  <a:tcPr/>
                </a:tc>
                <a:extLst>
                  <a:ext uri="{0D108BD9-81ED-4DB2-BD59-A6C34878D82A}">
                    <a16:rowId xmlns:a16="http://schemas.microsoft.com/office/drawing/2014/main" val="1080929101"/>
                  </a:ext>
                </a:extLst>
              </a:tr>
              <a:tr h="370840">
                <a:tc>
                  <a:txBody>
                    <a:bodyPr/>
                    <a:lstStyle/>
                    <a:p>
                      <a:r>
                        <a:rPr lang="nl-NL" dirty="0"/>
                        <a:t>Geschiedenis</a:t>
                      </a:r>
                    </a:p>
                  </a:txBody>
                  <a:tcPr/>
                </a:tc>
                <a:tc>
                  <a:txBody>
                    <a:bodyPr/>
                    <a:lstStyle/>
                    <a:p>
                      <a:r>
                        <a:rPr lang="nl-NL" dirty="0"/>
                        <a:t>5.2</a:t>
                      </a:r>
                    </a:p>
                  </a:txBody>
                  <a:tcPr/>
                </a:tc>
                <a:tc>
                  <a:txBody>
                    <a:bodyPr/>
                    <a:lstStyle/>
                    <a:p>
                      <a:r>
                        <a:rPr lang="nl-NL" dirty="0"/>
                        <a:t>6.8</a:t>
                      </a:r>
                    </a:p>
                  </a:txBody>
                  <a:tcPr/>
                </a:tc>
                <a:tc>
                  <a:txBody>
                    <a:bodyPr/>
                    <a:lstStyle/>
                    <a:p>
                      <a:r>
                        <a:rPr lang="nl-NL" dirty="0"/>
                        <a:t>6</a:t>
                      </a:r>
                    </a:p>
                  </a:txBody>
                  <a:tcPr/>
                </a:tc>
                <a:extLst>
                  <a:ext uri="{0D108BD9-81ED-4DB2-BD59-A6C34878D82A}">
                    <a16:rowId xmlns:a16="http://schemas.microsoft.com/office/drawing/2014/main" val="1232473375"/>
                  </a:ext>
                </a:extLst>
              </a:tr>
              <a:tr h="370840">
                <a:tc>
                  <a:txBody>
                    <a:bodyPr/>
                    <a:lstStyle/>
                    <a:p>
                      <a:r>
                        <a:rPr lang="nl-NL" dirty="0"/>
                        <a:t>Economie</a:t>
                      </a:r>
                    </a:p>
                  </a:txBody>
                  <a:tcPr/>
                </a:tc>
                <a:tc>
                  <a:txBody>
                    <a:bodyPr/>
                    <a:lstStyle/>
                    <a:p>
                      <a:r>
                        <a:rPr lang="nl-NL" dirty="0"/>
                        <a:t>4.8</a:t>
                      </a:r>
                    </a:p>
                  </a:txBody>
                  <a:tcPr/>
                </a:tc>
                <a:tc>
                  <a:txBody>
                    <a:bodyPr/>
                    <a:lstStyle/>
                    <a:p>
                      <a:r>
                        <a:rPr lang="nl-NL" dirty="0"/>
                        <a:t>4.1</a:t>
                      </a:r>
                    </a:p>
                  </a:txBody>
                  <a:tcPr/>
                </a:tc>
                <a:tc>
                  <a:txBody>
                    <a:bodyPr/>
                    <a:lstStyle/>
                    <a:p>
                      <a:r>
                        <a:rPr lang="nl-NL" dirty="0"/>
                        <a:t>4</a:t>
                      </a:r>
                    </a:p>
                  </a:txBody>
                  <a:tcPr/>
                </a:tc>
                <a:extLst>
                  <a:ext uri="{0D108BD9-81ED-4DB2-BD59-A6C34878D82A}">
                    <a16:rowId xmlns:a16="http://schemas.microsoft.com/office/drawing/2014/main" val="1925472502"/>
                  </a:ext>
                </a:extLst>
              </a:tr>
              <a:tr h="370840">
                <a:tc>
                  <a:txBody>
                    <a:bodyPr/>
                    <a:lstStyle/>
                    <a:p>
                      <a:r>
                        <a:rPr lang="nl-NL" dirty="0"/>
                        <a:t>Tekenen</a:t>
                      </a:r>
                    </a:p>
                  </a:txBody>
                  <a:tcPr/>
                </a:tc>
                <a:tc>
                  <a:txBody>
                    <a:bodyPr/>
                    <a:lstStyle/>
                    <a:p>
                      <a:r>
                        <a:rPr lang="nl-NL" dirty="0"/>
                        <a:t>6.7</a:t>
                      </a:r>
                    </a:p>
                  </a:txBody>
                  <a:tcPr/>
                </a:tc>
                <a:tc>
                  <a:txBody>
                    <a:bodyPr/>
                    <a:lstStyle/>
                    <a:p>
                      <a:r>
                        <a:rPr lang="nl-NL" dirty="0"/>
                        <a:t>4.4</a:t>
                      </a:r>
                    </a:p>
                  </a:txBody>
                  <a:tcPr/>
                </a:tc>
                <a:tc>
                  <a:txBody>
                    <a:bodyPr/>
                    <a:lstStyle/>
                    <a:p>
                      <a:r>
                        <a:rPr lang="nl-NL" dirty="0"/>
                        <a:t>6</a:t>
                      </a:r>
                    </a:p>
                  </a:txBody>
                  <a:tcPr/>
                </a:tc>
                <a:extLst>
                  <a:ext uri="{0D108BD9-81ED-4DB2-BD59-A6C34878D82A}">
                    <a16:rowId xmlns:a16="http://schemas.microsoft.com/office/drawing/2014/main" val="1663913447"/>
                  </a:ext>
                </a:extLst>
              </a:tr>
              <a:tr h="370840">
                <a:tc>
                  <a:txBody>
                    <a:bodyPr/>
                    <a:lstStyle/>
                    <a:p>
                      <a:r>
                        <a:rPr lang="nl-NL" dirty="0"/>
                        <a:t>Duits</a:t>
                      </a:r>
                    </a:p>
                  </a:txBody>
                  <a:tcPr/>
                </a:tc>
                <a:tc>
                  <a:txBody>
                    <a:bodyPr/>
                    <a:lstStyle/>
                    <a:p>
                      <a:r>
                        <a:rPr lang="nl-NL" dirty="0"/>
                        <a:t>6.7</a:t>
                      </a:r>
                    </a:p>
                  </a:txBody>
                  <a:tcPr/>
                </a:tc>
                <a:tc>
                  <a:txBody>
                    <a:bodyPr/>
                    <a:lstStyle/>
                    <a:p>
                      <a:r>
                        <a:rPr lang="nl-NL" dirty="0"/>
                        <a:t>6.0</a:t>
                      </a:r>
                    </a:p>
                  </a:txBody>
                  <a:tcPr/>
                </a:tc>
                <a:tc>
                  <a:txBody>
                    <a:bodyPr/>
                    <a:lstStyle/>
                    <a:p>
                      <a:r>
                        <a:rPr lang="nl-NL" dirty="0"/>
                        <a:t>6</a:t>
                      </a:r>
                    </a:p>
                  </a:txBody>
                  <a:tcPr/>
                </a:tc>
                <a:extLst>
                  <a:ext uri="{0D108BD9-81ED-4DB2-BD59-A6C34878D82A}">
                    <a16:rowId xmlns:a16="http://schemas.microsoft.com/office/drawing/2014/main" val="2941272490"/>
                  </a:ext>
                </a:extLst>
              </a:tr>
              <a:tr h="370840">
                <a:tc>
                  <a:txBody>
                    <a:bodyPr/>
                    <a:lstStyle/>
                    <a:p>
                      <a:r>
                        <a:rPr lang="nl-NL" dirty="0"/>
                        <a:t>Maatschappijwetenschappen</a:t>
                      </a:r>
                    </a:p>
                  </a:txBody>
                  <a:tcPr/>
                </a:tc>
                <a:tc>
                  <a:txBody>
                    <a:bodyPr/>
                    <a:lstStyle/>
                    <a:p>
                      <a:r>
                        <a:rPr lang="nl-NL" dirty="0"/>
                        <a:t>6.6</a:t>
                      </a:r>
                    </a:p>
                  </a:txBody>
                  <a:tcPr/>
                </a:tc>
                <a:tc>
                  <a:txBody>
                    <a:bodyPr/>
                    <a:lstStyle/>
                    <a:p>
                      <a:r>
                        <a:rPr lang="nl-NL" dirty="0"/>
                        <a:t>5.2</a:t>
                      </a:r>
                    </a:p>
                  </a:txBody>
                  <a:tcPr/>
                </a:tc>
                <a:tc>
                  <a:txBody>
                    <a:bodyPr/>
                    <a:lstStyle/>
                    <a:p>
                      <a:r>
                        <a:rPr lang="nl-NL" dirty="0"/>
                        <a:t>6</a:t>
                      </a:r>
                    </a:p>
                  </a:txBody>
                  <a:tcPr/>
                </a:tc>
                <a:extLst>
                  <a:ext uri="{0D108BD9-81ED-4DB2-BD59-A6C34878D82A}">
                    <a16:rowId xmlns:a16="http://schemas.microsoft.com/office/drawing/2014/main" val="3291065186"/>
                  </a:ext>
                </a:extLst>
              </a:tr>
              <a:tr h="370840">
                <a:tc>
                  <a:txBody>
                    <a:bodyPr/>
                    <a:lstStyle/>
                    <a:p>
                      <a:r>
                        <a:rPr lang="nl-NL" dirty="0"/>
                        <a:t>LO</a:t>
                      </a:r>
                    </a:p>
                  </a:txBody>
                  <a:tcPr/>
                </a:tc>
                <a:tc>
                  <a:txBody>
                    <a:bodyPr/>
                    <a:lstStyle/>
                    <a:p>
                      <a:r>
                        <a:rPr lang="nl-NL" dirty="0"/>
                        <a:t>Voldoende</a:t>
                      </a:r>
                    </a:p>
                  </a:txBody>
                  <a:tcPr/>
                </a:tc>
                <a:tc>
                  <a:txBody>
                    <a:bodyPr/>
                    <a:lstStyle/>
                    <a:p>
                      <a:r>
                        <a:rPr lang="nl-NL" dirty="0"/>
                        <a:t>X</a:t>
                      </a:r>
                    </a:p>
                  </a:txBody>
                  <a:tcPr/>
                </a:tc>
                <a:tc>
                  <a:txBody>
                    <a:bodyPr/>
                    <a:lstStyle/>
                    <a:p>
                      <a:r>
                        <a:rPr lang="nl-NL" dirty="0"/>
                        <a:t>Voldoende</a:t>
                      </a:r>
                    </a:p>
                  </a:txBody>
                  <a:tcPr/>
                </a:tc>
                <a:extLst>
                  <a:ext uri="{0D108BD9-81ED-4DB2-BD59-A6C34878D82A}">
                    <a16:rowId xmlns:a16="http://schemas.microsoft.com/office/drawing/2014/main" val="3546180042"/>
                  </a:ext>
                </a:extLst>
              </a:tr>
              <a:tr h="370840">
                <a:tc>
                  <a:txBody>
                    <a:bodyPr/>
                    <a:lstStyle/>
                    <a:p>
                      <a:endParaRPr lang="nl-NL" dirty="0"/>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413606967"/>
                  </a:ext>
                </a:extLst>
              </a:tr>
              <a:tr h="370840">
                <a:tc>
                  <a:txBody>
                    <a:bodyPr/>
                    <a:lstStyle/>
                    <a:p>
                      <a:r>
                        <a:rPr lang="nl-NL" dirty="0"/>
                        <a:t>Gemiddelde CE</a:t>
                      </a:r>
                    </a:p>
                  </a:txBody>
                  <a:tcPr/>
                </a:tc>
                <a:tc>
                  <a:txBody>
                    <a:bodyPr/>
                    <a:lstStyle/>
                    <a:p>
                      <a:r>
                        <a:rPr lang="nl-NL" dirty="0"/>
                        <a:t>X</a:t>
                      </a:r>
                    </a:p>
                  </a:txBody>
                  <a:tcPr/>
                </a:tc>
                <a:tc>
                  <a:txBody>
                    <a:bodyPr/>
                    <a:lstStyle/>
                    <a:p>
                      <a:r>
                        <a:rPr lang="nl-NL" dirty="0"/>
                        <a:t>5.64</a:t>
                      </a:r>
                    </a:p>
                  </a:txBody>
                  <a:tcPr/>
                </a:tc>
                <a:tc>
                  <a:txBody>
                    <a:bodyPr/>
                    <a:lstStyle/>
                    <a:p>
                      <a:r>
                        <a:rPr lang="nl-NL" dirty="0"/>
                        <a:t>X</a:t>
                      </a:r>
                    </a:p>
                  </a:txBody>
                  <a:tcPr/>
                </a:tc>
                <a:extLst>
                  <a:ext uri="{0D108BD9-81ED-4DB2-BD59-A6C34878D82A}">
                    <a16:rowId xmlns:a16="http://schemas.microsoft.com/office/drawing/2014/main" val="4050561581"/>
                  </a:ext>
                </a:extLst>
              </a:tr>
            </a:tbl>
          </a:graphicData>
        </a:graphic>
      </p:graphicFrame>
      <p:graphicFrame>
        <p:nvGraphicFramePr>
          <p:cNvPr id="6" name="Tabel 5">
            <a:extLst>
              <a:ext uri="{FF2B5EF4-FFF2-40B4-BE49-F238E27FC236}">
                <a16:creationId xmlns:a16="http://schemas.microsoft.com/office/drawing/2014/main" id="{023B46FA-33BC-440F-BB1F-C52B360B30C2}"/>
              </a:ext>
            </a:extLst>
          </p:cNvPr>
          <p:cNvGraphicFramePr>
            <a:graphicFrameLocks noGrp="1"/>
          </p:cNvGraphicFramePr>
          <p:nvPr>
            <p:extLst>
              <p:ext uri="{D42A27DB-BD31-4B8C-83A1-F6EECF244321}">
                <p14:modId xmlns:p14="http://schemas.microsoft.com/office/powerpoint/2010/main" val="2961582251"/>
              </p:ext>
            </p:extLst>
          </p:nvPr>
        </p:nvGraphicFramePr>
        <p:xfrm>
          <a:off x="7808695" y="1669903"/>
          <a:ext cx="3847804" cy="2865120"/>
        </p:xfrm>
        <a:graphic>
          <a:graphicData uri="http://schemas.openxmlformats.org/drawingml/2006/table">
            <a:tbl>
              <a:tblPr firstRow="1" bandRow="1">
                <a:tableStyleId>{93296810-A885-4BE3-A3E7-6D5BEEA58F35}</a:tableStyleId>
              </a:tblPr>
              <a:tblGrid>
                <a:gridCol w="3847804">
                  <a:extLst>
                    <a:ext uri="{9D8B030D-6E8A-4147-A177-3AD203B41FA5}">
                      <a16:colId xmlns:a16="http://schemas.microsoft.com/office/drawing/2014/main" val="2003337113"/>
                    </a:ext>
                  </a:extLst>
                </a:gridCol>
              </a:tblGrid>
              <a:tr h="2151007">
                <a:tc>
                  <a:txBody>
                    <a:bodyPr/>
                    <a:lstStyle/>
                    <a:p>
                      <a:r>
                        <a:rPr lang="nl-NL" sz="2600" dirty="0"/>
                        <a:t>Deze leerling is gezakt. Deze leerling heeft één 5 en één 4 op de eindlijst, maar te weinig compensatiepunten. Het CE-gemiddelde is wel op orde.</a:t>
                      </a:r>
                    </a:p>
                  </a:txBody>
                  <a:tcPr/>
                </a:tc>
                <a:extLst>
                  <a:ext uri="{0D108BD9-81ED-4DB2-BD59-A6C34878D82A}">
                    <a16:rowId xmlns:a16="http://schemas.microsoft.com/office/drawing/2014/main" val="3449676852"/>
                  </a:ext>
                </a:extLst>
              </a:tr>
            </a:tbl>
          </a:graphicData>
        </a:graphic>
      </p:graphicFrame>
      <p:graphicFrame>
        <p:nvGraphicFramePr>
          <p:cNvPr id="4" name="Tabel 3">
            <a:extLst>
              <a:ext uri="{FF2B5EF4-FFF2-40B4-BE49-F238E27FC236}">
                <a16:creationId xmlns:a16="http://schemas.microsoft.com/office/drawing/2014/main" id="{B6D62FBF-E7C5-42E7-B280-A2DF2235EF1E}"/>
              </a:ext>
            </a:extLst>
          </p:cNvPr>
          <p:cNvGraphicFramePr>
            <a:graphicFrameLocks noGrp="1"/>
          </p:cNvGraphicFramePr>
          <p:nvPr>
            <p:extLst>
              <p:ext uri="{D42A27DB-BD31-4B8C-83A1-F6EECF244321}">
                <p14:modId xmlns:p14="http://schemas.microsoft.com/office/powerpoint/2010/main" val="2518401589"/>
              </p:ext>
            </p:extLst>
          </p:nvPr>
        </p:nvGraphicFramePr>
        <p:xfrm>
          <a:off x="7808695" y="5230856"/>
          <a:ext cx="3847804" cy="487680"/>
        </p:xfrm>
        <a:graphic>
          <a:graphicData uri="http://schemas.openxmlformats.org/drawingml/2006/table">
            <a:tbl>
              <a:tblPr firstRow="1" bandRow="1">
                <a:tableStyleId>{21E4AEA4-8DFA-4A89-87EB-49C32662AFE0}</a:tableStyleId>
              </a:tblPr>
              <a:tblGrid>
                <a:gridCol w="3847804">
                  <a:extLst>
                    <a:ext uri="{9D8B030D-6E8A-4147-A177-3AD203B41FA5}">
                      <a16:colId xmlns:a16="http://schemas.microsoft.com/office/drawing/2014/main" val="1711422356"/>
                    </a:ext>
                  </a:extLst>
                </a:gridCol>
              </a:tblGrid>
              <a:tr h="370840">
                <a:tc>
                  <a:txBody>
                    <a:bodyPr/>
                    <a:lstStyle/>
                    <a:p>
                      <a:r>
                        <a:rPr lang="nl-NL" sz="2600" dirty="0"/>
                        <a:t>Op naar de herkansing!</a:t>
                      </a:r>
                    </a:p>
                  </a:txBody>
                  <a:tcPr/>
                </a:tc>
                <a:extLst>
                  <a:ext uri="{0D108BD9-81ED-4DB2-BD59-A6C34878D82A}">
                    <a16:rowId xmlns:a16="http://schemas.microsoft.com/office/drawing/2014/main" val="770142379"/>
                  </a:ext>
                </a:extLst>
              </a:tr>
            </a:tbl>
          </a:graphicData>
        </a:graphic>
      </p:graphicFrame>
    </p:spTree>
    <p:extLst>
      <p:ext uri="{BB962C8B-B14F-4D97-AF65-F5344CB8AC3E}">
        <p14:creationId xmlns:p14="http://schemas.microsoft.com/office/powerpoint/2010/main" val="10115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5" y="677179"/>
            <a:ext cx="9232871" cy="769441"/>
          </a:xfrm>
          <a:prstGeom prst="rect">
            <a:avLst/>
          </a:prstGeom>
          <a:noFill/>
        </p:spPr>
        <p:txBody>
          <a:bodyPr wrap="square" rtlCol="0">
            <a:spAutoFit/>
          </a:bodyPr>
          <a:lstStyle/>
          <a:p>
            <a:r>
              <a:rPr lang="nl-NL" sz="4400" dirty="0"/>
              <a:t>Praktijkvoorbeelden – slaag-zakregeling</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06296" y="2513293"/>
            <a:ext cx="9370349" cy="3477875"/>
          </a:xfrm>
          <a:prstGeom prst="rect">
            <a:avLst/>
          </a:prstGeom>
          <a:noFill/>
        </p:spPr>
        <p:txBody>
          <a:bodyPr wrap="square" rtlCol="0">
            <a:spAutoFit/>
          </a:bodyPr>
          <a:lstStyle/>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endParaRPr lang="nl-NL" sz="2200" dirty="0"/>
          </a:p>
        </p:txBody>
      </p:sp>
      <p:graphicFrame>
        <p:nvGraphicFramePr>
          <p:cNvPr id="5" name="Tabel 4">
            <a:extLst>
              <a:ext uri="{FF2B5EF4-FFF2-40B4-BE49-F238E27FC236}">
                <a16:creationId xmlns:a16="http://schemas.microsoft.com/office/drawing/2014/main" id="{CB495718-E7C4-4FB1-9FFA-BBA89B73DAFA}"/>
              </a:ext>
            </a:extLst>
          </p:cNvPr>
          <p:cNvGraphicFramePr>
            <a:graphicFrameLocks noGrp="1"/>
          </p:cNvGraphicFramePr>
          <p:nvPr>
            <p:extLst>
              <p:ext uri="{D42A27DB-BD31-4B8C-83A1-F6EECF244321}">
                <p14:modId xmlns:p14="http://schemas.microsoft.com/office/powerpoint/2010/main" val="1306155587"/>
              </p:ext>
            </p:extLst>
          </p:nvPr>
        </p:nvGraphicFramePr>
        <p:xfrm>
          <a:off x="694989" y="1461501"/>
          <a:ext cx="6502400" cy="445008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3760870307"/>
                    </a:ext>
                  </a:extLst>
                </a:gridCol>
                <a:gridCol w="1625600">
                  <a:extLst>
                    <a:ext uri="{9D8B030D-6E8A-4147-A177-3AD203B41FA5}">
                      <a16:colId xmlns:a16="http://schemas.microsoft.com/office/drawing/2014/main" val="3064097532"/>
                    </a:ext>
                  </a:extLst>
                </a:gridCol>
                <a:gridCol w="1625600">
                  <a:extLst>
                    <a:ext uri="{9D8B030D-6E8A-4147-A177-3AD203B41FA5}">
                      <a16:colId xmlns:a16="http://schemas.microsoft.com/office/drawing/2014/main" val="1576710213"/>
                    </a:ext>
                  </a:extLst>
                </a:gridCol>
                <a:gridCol w="1625600">
                  <a:extLst>
                    <a:ext uri="{9D8B030D-6E8A-4147-A177-3AD203B41FA5}">
                      <a16:colId xmlns:a16="http://schemas.microsoft.com/office/drawing/2014/main" val="4010361379"/>
                    </a:ext>
                  </a:extLst>
                </a:gridCol>
              </a:tblGrid>
              <a:tr h="370840">
                <a:tc>
                  <a:txBody>
                    <a:bodyPr/>
                    <a:lstStyle/>
                    <a:p>
                      <a:r>
                        <a:rPr lang="nl-NL" b="1" dirty="0"/>
                        <a:t>Vak</a:t>
                      </a:r>
                    </a:p>
                  </a:txBody>
                  <a:tcPr/>
                </a:tc>
                <a:tc>
                  <a:txBody>
                    <a:bodyPr/>
                    <a:lstStyle/>
                    <a:p>
                      <a:r>
                        <a:rPr lang="nl-NL" b="1" dirty="0"/>
                        <a:t>Schoolexamen</a:t>
                      </a:r>
                    </a:p>
                  </a:txBody>
                  <a:tcPr/>
                </a:tc>
                <a:tc>
                  <a:txBody>
                    <a:bodyPr/>
                    <a:lstStyle/>
                    <a:p>
                      <a:r>
                        <a:rPr lang="nl-NL" b="1" dirty="0"/>
                        <a:t>Cijfer – CE1</a:t>
                      </a:r>
                    </a:p>
                  </a:txBody>
                  <a:tcPr/>
                </a:tc>
                <a:tc>
                  <a:txBody>
                    <a:bodyPr/>
                    <a:lstStyle/>
                    <a:p>
                      <a:r>
                        <a:rPr lang="nl-NL" b="1" dirty="0"/>
                        <a:t>Eindcijfer</a:t>
                      </a:r>
                    </a:p>
                  </a:txBody>
                  <a:tcPr/>
                </a:tc>
                <a:extLst>
                  <a:ext uri="{0D108BD9-81ED-4DB2-BD59-A6C34878D82A}">
                    <a16:rowId xmlns:a16="http://schemas.microsoft.com/office/drawing/2014/main" val="384046885"/>
                  </a:ext>
                </a:extLst>
              </a:tr>
              <a:tr h="370840">
                <a:tc>
                  <a:txBody>
                    <a:bodyPr/>
                    <a:lstStyle/>
                    <a:p>
                      <a:r>
                        <a:rPr lang="nl-NL" dirty="0"/>
                        <a:t>Nederlands</a:t>
                      </a:r>
                    </a:p>
                  </a:txBody>
                  <a:tcPr/>
                </a:tc>
                <a:tc>
                  <a:txBody>
                    <a:bodyPr/>
                    <a:lstStyle/>
                    <a:p>
                      <a:r>
                        <a:rPr lang="nl-NL" dirty="0"/>
                        <a:t>8.3</a:t>
                      </a:r>
                    </a:p>
                  </a:txBody>
                  <a:tcPr/>
                </a:tc>
                <a:tc>
                  <a:txBody>
                    <a:bodyPr/>
                    <a:lstStyle/>
                    <a:p>
                      <a:r>
                        <a:rPr lang="nl-NL" dirty="0"/>
                        <a:t>8.7</a:t>
                      </a:r>
                    </a:p>
                  </a:txBody>
                  <a:tcPr/>
                </a:tc>
                <a:tc>
                  <a:txBody>
                    <a:bodyPr/>
                    <a:lstStyle/>
                    <a:p>
                      <a:r>
                        <a:rPr lang="nl-NL" dirty="0"/>
                        <a:t>9</a:t>
                      </a:r>
                    </a:p>
                  </a:txBody>
                  <a:tcPr/>
                </a:tc>
                <a:extLst>
                  <a:ext uri="{0D108BD9-81ED-4DB2-BD59-A6C34878D82A}">
                    <a16:rowId xmlns:a16="http://schemas.microsoft.com/office/drawing/2014/main" val="3712455124"/>
                  </a:ext>
                </a:extLst>
              </a:tr>
              <a:tr h="370840">
                <a:tc>
                  <a:txBody>
                    <a:bodyPr/>
                    <a:lstStyle/>
                    <a:p>
                      <a:r>
                        <a:rPr lang="nl-NL" dirty="0"/>
                        <a:t>Engels</a:t>
                      </a:r>
                    </a:p>
                  </a:txBody>
                  <a:tcPr/>
                </a:tc>
                <a:tc>
                  <a:txBody>
                    <a:bodyPr/>
                    <a:lstStyle/>
                    <a:p>
                      <a:r>
                        <a:rPr lang="nl-NL" dirty="0"/>
                        <a:t>8.0</a:t>
                      </a:r>
                    </a:p>
                  </a:txBody>
                  <a:tcPr/>
                </a:tc>
                <a:tc>
                  <a:txBody>
                    <a:bodyPr/>
                    <a:lstStyle/>
                    <a:p>
                      <a:r>
                        <a:rPr lang="nl-NL" dirty="0"/>
                        <a:t>9.0</a:t>
                      </a:r>
                    </a:p>
                  </a:txBody>
                  <a:tcPr/>
                </a:tc>
                <a:tc>
                  <a:txBody>
                    <a:bodyPr/>
                    <a:lstStyle/>
                    <a:p>
                      <a:r>
                        <a:rPr lang="nl-NL" dirty="0"/>
                        <a:t>9</a:t>
                      </a:r>
                    </a:p>
                  </a:txBody>
                  <a:tcPr/>
                </a:tc>
                <a:extLst>
                  <a:ext uri="{0D108BD9-81ED-4DB2-BD59-A6C34878D82A}">
                    <a16:rowId xmlns:a16="http://schemas.microsoft.com/office/drawing/2014/main" val="2595838606"/>
                  </a:ext>
                </a:extLst>
              </a:tr>
              <a:tr h="370840">
                <a:tc>
                  <a:txBody>
                    <a:bodyPr/>
                    <a:lstStyle/>
                    <a:p>
                      <a:r>
                        <a:rPr lang="nl-NL" dirty="0"/>
                        <a:t>Combi cijfer</a:t>
                      </a:r>
                    </a:p>
                  </a:txBody>
                  <a:tcPr/>
                </a:tc>
                <a:tc>
                  <a:txBody>
                    <a:bodyPr/>
                    <a:lstStyle/>
                    <a:p>
                      <a:r>
                        <a:rPr lang="nl-NL" dirty="0"/>
                        <a:t>9</a:t>
                      </a:r>
                    </a:p>
                  </a:txBody>
                  <a:tcPr/>
                </a:tc>
                <a:tc>
                  <a:txBody>
                    <a:bodyPr/>
                    <a:lstStyle/>
                    <a:p>
                      <a:r>
                        <a:rPr lang="nl-NL" dirty="0"/>
                        <a:t>X</a:t>
                      </a:r>
                    </a:p>
                  </a:txBody>
                  <a:tcPr/>
                </a:tc>
                <a:tc>
                  <a:txBody>
                    <a:bodyPr/>
                    <a:lstStyle/>
                    <a:p>
                      <a:r>
                        <a:rPr lang="nl-NL" dirty="0"/>
                        <a:t>9</a:t>
                      </a:r>
                    </a:p>
                  </a:txBody>
                  <a:tcPr/>
                </a:tc>
                <a:extLst>
                  <a:ext uri="{0D108BD9-81ED-4DB2-BD59-A6C34878D82A}">
                    <a16:rowId xmlns:a16="http://schemas.microsoft.com/office/drawing/2014/main" val="1080929101"/>
                  </a:ext>
                </a:extLst>
              </a:tr>
              <a:tr h="370840">
                <a:tc>
                  <a:txBody>
                    <a:bodyPr/>
                    <a:lstStyle/>
                    <a:p>
                      <a:r>
                        <a:rPr lang="nl-NL" dirty="0"/>
                        <a:t>Wiskunde B</a:t>
                      </a:r>
                    </a:p>
                  </a:txBody>
                  <a:tcPr/>
                </a:tc>
                <a:tc>
                  <a:txBody>
                    <a:bodyPr/>
                    <a:lstStyle/>
                    <a:p>
                      <a:r>
                        <a:rPr lang="nl-NL" dirty="0"/>
                        <a:t>7.8</a:t>
                      </a:r>
                    </a:p>
                  </a:txBody>
                  <a:tcPr/>
                </a:tc>
                <a:tc>
                  <a:txBody>
                    <a:bodyPr/>
                    <a:lstStyle/>
                    <a:p>
                      <a:r>
                        <a:rPr lang="nl-NL" dirty="0"/>
                        <a:t>8.1</a:t>
                      </a:r>
                    </a:p>
                  </a:txBody>
                  <a:tcPr/>
                </a:tc>
                <a:tc>
                  <a:txBody>
                    <a:bodyPr/>
                    <a:lstStyle/>
                    <a:p>
                      <a:r>
                        <a:rPr lang="nl-NL" dirty="0"/>
                        <a:t>8</a:t>
                      </a:r>
                    </a:p>
                  </a:txBody>
                  <a:tcPr/>
                </a:tc>
                <a:extLst>
                  <a:ext uri="{0D108BD9-81ED-4DB2-BD59-A6C34878D82A}">
                    <a16:rowId xmlns:a16="http://schemas.microsoft.com/office/drawing/2014/main" val="1232473375"/>
                  </a:ext>
                </a:extLst>
              </a:tr>
              <a:tr h="370840">
                <a:tc>
                  <a:txBody>
                    <a:bodyPr/>
                    <a:lstStyle/>
                    <a:p>
                      <a:r>
                        <a:rPr lang="nl-NL" dirty="0"/>
                        <a:t>Natuurkunde</a:t>
                      </a:r>
                    </a:p>
                  </a:txBody>
                  <a:tcPr/>
                </a:tc>
                <a:tc>
                  <a:txBody>
                    <a:bodyPr/>
                    <a:lstStyle/>
                    <a:p>
                      <a:r>
                        <a:rPr lang="nl-NL" dirty="0"/>
                        <a:t>8.2</a:t>
                      </a:r>
                    </a:p>
                  </a:txBody>
                  <a:tcPr/>
                </a:tc>
                <a:tc>
                  <a:txBody>
                    <a:bodyPr/>
                    <a:lstStyle/>
                    <a:p>
                      <a:r>
                        <a:rPr lang="nl-NL" dirty="0"/>
                        <a:t>8.4</a:t>
                      </a:r>
                    </a:p>
                  </a:txBody>
                  <a:tcPr/>
                </a:tc>
                <a:tc>
                  <a:txBody>
                    <a:bodyPr/>
                    <a:lstStyle/>
                    <a:p>
                      <a:r>
                        <a:rPr lang="nl-NL" dirty="0"/>
                        <a:t>8</a:t>
                      </a:r>
                    </a:p>
                  </a:txBody>
                  <a:tcPr/>
                </a:tc>
                <a:extLst>
                  <a:ext uri="{0D108BD9-81ED-4DB2-BD59-A6C34878D82A}">
                    <a16:rowId xmlns:a16="http://schemas.microsoft.com/office/drawing/2014/main" val="1925472502"/>
                  </a:ext>
                </a:extLst>
              </a:tr>
              <a:tr h="370840">
                <a:tc>
                  <a:txBody>
                    <a:bodyPr/>
                    <a:lstStyle/>
                    <a:p>
                      <a:r>
                        <a:rPr lang="nl-NL" dirty="0"/>
                        <a:t>Scheikunde</a:t>
                      </a:r>
                    </a:p>
                  </a:txBody>
                  <a:tcPr/>
                </a:tc>
                <a:tc>
                  <a:txBody>
                    <a:bodyPr/>
                    <a:lstStyle/>
                    <a:p>
                      <a:r>
                        <a:rPr lang="nl-NL" dirty="0"/>
                        <a:t>7.9</a:t>
                      </a:r>
                    </a:p>
                  </a:txBody>
                  <a:tcPr/>
                </a:tc>
                <a:tc>
                  <a:txBody>
                    <a:bodyPr/>
                    <a:lstStyle/>
                    <a:p>
                      <a:r>
                        <a:rPr lang="nl-NL" dirty="0"/>
                        <a:t>8.3</a:t>
                      </a:r>
                    </a:p>
                  </a:txBody>
                  <a:tcPr/>
                </a:tc>
                <a:tc>
                  <a:txBody>
                    <a:bodyPr/>
                    <a:lstStyle/>
                    <a:p>
                      <a:r>
                        <a:rPr lang="nl-NL" dirty="0"/>
                        <a:t>8</a:t>
                      </a:r>
                    </a:p>
                  </a:txBody>
                  <a:tcPr/>
                </a:tc>
                <a:extLst>
                  <a:ext uri="{0D108BD9-81ED-4DB2-BD59-A6C34878D82A}">
                    <a16:rowId xmlns:a16="http://schemas.microsoft.com/office/drawing/2014/main" val="1663913447"/>
                  </a:ext>
                </a:extLst>
              </a:tr>
              <a:tr h="370840">
                <a:tc>
                  <a:txBody>
                    <a:bodyPr/>
                    <a:lstStyle/>
                    <a:p>
                      <a:r>
                        <a:rPr lang="nl-NL" dirty="0"/>
                        <a:t>Biologie</a:t>
                      </a:r>
                    </a:p>
                  </a:txBody>
                  <a:tcPr/>
                </a:tc>
                <a:tc>
                  <a:txBody>
                    <a:bodyPr/>
                    <a:lstStyle/>
                    <a:p>
                      <a:r>
                        <a:rPr lang="nl-NL" dirty="0"/>
                        <a:t>8.6</a:t>
                      </a:r>
                    </a:p>
                  </a:txBody>
                  <a:tcPr/>
                </a:tc>
                <a:tc>
                  <a:txBody>
                    <a:bodyPr/>
                    <a:lstStyle/>
                    <a:p>
                      <a:r>
                        <a:rPr lang="nl-NL" dirty="0"/>
                        <a:t>7.7</a:t>
                      </a:r>
                    </a:p>
                  </a:txBody>
                  <a:tcPr/>
                </a:tc>
                <a:tc>
                  <a:txBody>
                    <a:bodyPr/>
                    <a:lstStyle/>
                    <a:p>
                      <a:r>
                        <a:rPr lang="nl-NL" dirty="0"/>
                        <a:t>8</a:t>
                      </a:r>
                    </a:p>
                  </a:txBody>
                  <a:tcPr/>
                </a:tc>
                <a:extLst>
                  <a:ext uri="{0D108BD9-81ED-4DB2-BD59-A6C34878D82A}">
                    <a16:rowId xmlns:a16="http://schemas.microsoft.com/office/drawing/2014/main" val="2941272490"/>
                  </a:ext>
                </a:extLst>
              </a:tr>
              <a:tr h="370840">
                <a:tc>
                  <a:txBody>
                    <a:bodyPr/>
                    <a:lstStyle/>
                    <a:p>
                      <a:r>
                        <a:rPr lang="nl-NL" dirty="0"/>
                        <a:t>Tekenen</a:t>
                      </a:r>
                    </a:p>
                  </a:txBody>
                  <a:tcPr/>
                </a:tc>
                <a:tc>
                  <a:txBody>
                    <a:bodyPr/>
                    <a:lstStyle/>
                    <a:p>
                      <a:r>
                        <a:rPr lang="nl-NL" dirty="0"/>
                        <a:t>8.0</a:t>
                      </a:r>
                    </a:p>
                  </a:txBody>
                  <a:tcPr/>
                </a:tc>
                <a:tc>
                  <a:txBody>
                    <a:bodyPr/>
                    <a:lstStyle/>
                    <a:p>
                      <a:r>
                        <a:rPr lang="nl-NL" dirty="0"/>
                        <a:t>7.9</a:t>
                      </a:r>
                    </a:p>
                  </a:txBody>
                  <a:tcPr/>
                </a:tc>
                <a:tc>
                  <a:txBody>
                    <a:bodyPr/>
                    <a:lstStyle/>
                    <a:p>
                      <a:r>
                        <a:rPr lang="nl-NL" dirty="0"/>
                        <a:t>8</a:t>
                      </a:r>
                    </a:p>
                  </a:txBody>
                  <a:tcPr/>
                </a:tc>
                <a:extLst>
                  <a:ext uri="{0D108BD9-81ED-4DB2-BD59-A6C34878D82A}">
                    <a16:rowId xmlns:a16="http://schemas.microsoft.com/office/drawing/2014/main" val="3291065186"/>
                  </a:ext>
                </a:extLst>
              </a:tr>
              <a:tr h="370840">
                <a:tc>
                  <a:txBody>
                    <a:bodyPr/>
                    <a:lstStyle/>
                    <a:p>
                      <a:r>
                        <a:rPr lang="nl-NL" dirty="0"/>
                        <a:t>LO</a:t>
                      </a:r>
                    </a:p>
                  </a:txBody>
                  <a:tcPr/>
                </a:tc>
                <a:tc>
                  <a:txBody>
                    <a:bodyPr/>
                    <a:lstStyle/>
                    <a:p>
                      <a:r>
                        <a:rPr lang="nl-NL" dirty="0"/>
                        <a:t>Voldoende</a:t>
                      </a:r>
                    </a:p>
                  </a:txBody>
                  <a:tcPr/>
                </a:tc>
                <a:tc>
                  <a:txBody>
                    <a:bodyPr/>
                    <a:lstStyle/>
                    <a:p>
                      <a:r>
                        <a:rPr lang="nl-NL" dirty="0"/>
                        <a:t>X</a:t>
                      </a:r>
                    </a:p>
                  </a:txBody>
                  <a:tcPr/>
                </a:tc>
                <a:tc>
                  <a:txBody>
                    <a:bodyPr/>
                    <a:lstStyle/>
                    <a:p>
                      <a:r>
                        <a:rPr lang="nl-NL" dirty="0"/>
                        <a:t>Voldoende</a:t>
                      </a:r>
                    </a:p>
                  </a:txBody>
                  <a:tcPr/>
                </a:tc>
                <a:extLst>
                  <a:ext uri="{0D108BD9-81ED-4DB2-BD59-A6C34878D82A}">
                    <a16:rowId xmlns:a16="http://schemas.microsoft.com/office/drawing/2014/main" val="3546180042"/>
                  </a:ext>
                </a:extLst>
              </a:tr>
              <a:tr h="370840">
                <a:tc>
                  <a:txBody>
                    <a:bodyPr/>
                    <a:lstStyle/>
                    <a:p>
                      <a:endParaRPr lang="nl-NL" dirty="0"/>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413606967"/>
                  </a:ext>
                </a:extLst>
              </a:tr>
              <a:tr h="370840">
                <a:tc>
                  <a:txBody>
                    <a:bodyPr/>
                    <a:lstStyle/>
                    <a:p>
                      <a:r>
                        <a:rPr lang="nl-NL" dirty="0"/>
                        <a:t>Gemiddelde CE</a:t>
                      </a:r>
                    </a:p>
                  </a:txBody>
                  <a:tcPr/>
                </a:tc>
                <a:tc>
                  <a:txBody>
                    <a:bodyPr/>
                    <a:lstStyle/>
                    <a:p>
                      <a:r>
                        <a:rPr lang="nl-NL" dirty="0"/>
                        <a:t>X</a:t>
                      </a:r>
                    </a:p>
                  </a:txBody>
                  <a:tcPr/>
                </a:tc>
                <a:tc>
                  <a:txBody>
                    <a:bodyPr/>
                    <a:lstStyle/>
                    <a:p>
                      <a:r>
                        <a:rPr lang="nl-NL" dirty="0"/>
                        <a:t>8.30</a:t>
                      </a:r>
                    </a:p>
                  </a:txBody>
                  <a:tcPr/>
                </a:tc>
                <a:tc>
                  <a:txBody>
                    <a:bodyPr/>
                    <a:lstStyle/>
                    <a:p>
                      <a:r>
                        <a:rPr lang="nl-NL" dirty="0"/>
                        <a:t>X</a:t>
                      </a:r>
                    </a:p>
                  </a:txBody>
                  <a:tcPr/>
                </a:tc>
                <a:extLst>
                  <a:ext uri="{0D108BD9-81ED-4DB2-BD59-A6C34878D82A}">
                    <a16:rowId xmlns:a16="http://schemas.microsoft.com/office/drawing/2014/main" val="4050561581"/>
                  </a:ext>
                </a:extLst>
              </a:tr>
            </a:tbl>
          </a:graphicData>
        </a:graphic>
      </p:graphicFrame>
      <p:graphicFrame>
        <p:nvGraphicFramePr>
          <p:cNvPr id="6" name="Tabel 5">
            <a:extLst>
              <a:ext uri="{FF2B5EF4-FFF2-40B4-BE49-F238E27FC236}">
                <a16:creationId xmlns:a16="http://schemas.microsoft.com/office/drawing/2014/main" id="{023B46FA-33BC-440F-BB1F-C52B360B30C2}"/>
              </a:ext>
            </a:extLst>
          </p:cNvPr>
          <p:cNvGraphicFramePr>
            <a:graphicFrameLocks noGrp="1"/>
          </p:cNvGraphicFramePr>
          <p:nvPr>
            <p:extLst>
              <p:ext uri="{D42A27DB-BD31-4B8C-83A1-F6EECF244321}">
                <p14:modId xmlns:p14="http://schemas.microsoft.com/office/powerpoint/2010/main" val="852954992"/>
              </p:ext>
            </p:extLst>
          </p:nvPr>
        </p:nvGraphicFramePr>
        <p:xfrm>
          <a:off x="7808695" y="2118590"/>
          <a:ext cx="3847804" cy="1168990"/>
        </p:xfrm>
        <a:graphic>
          <a:graphicData uri="http://schemas.openxmlformats.org/drawingml/2006/table">
            <a:tbl>
              <a:tblPr firstRow="1" bandRow="1">
                <a:tableStyleId>{93296810-A885-4BE3-A3E7-6D5BEEA58F35}</a:tableStyleId>
              </a:tblPr>
              <a:tblGrid>
                <a:gridCol w="3847804">
                  <a:extLst>
                    <a:ext uri="{9D8B030D-6E8A-4147-A177-3AD203B41FA5}">
                      <a16:colId xmlns:a16="http://schemas.microsoft.com/office/drawing/2014/main" val="2003337113"/>
                    </a:ext>
                  </a:extLst>
                </a:gridCol>
              </a:tblGrid>
              <a:tr h="1168990">
                <a:tc>
                  <a:txBody>
                    <a:bodyPr/>
                    <a:lstStyle/>
                    <a:p>
                      <a:r>
                        <a:rPr lang="nl-NL" sz="2600" dirty="0"/>
                        <a:t>Deze leerling is Cum Laude geslaagd. </a:t>
                      </a:r>
                    </a:p>
                  </a:txBody>
                  <a:tcPr/>
                </a:tc>
                <a:extLst>
                  <a:ext uri="{0D108BD9-81ED-4DB2-BD59-A6C34878D82A}">
                    <a16:rowId xmlns:a16="http://schemas.microsoft.com/office/drawing/2014/main" val="3449676852"/>
                  </a:ext>
                </a:extLst>
              </a:tr>
            </a:tbl>
          </a:graphicData>
        </a:graphic>
      </p:graphicFrame>
    </p:spTree>
    <p:extLst>
      <p:ext uri="{BB962C8B-B14F-4D97-AF65-F5344CB8AC3E}">
        <p14:creationId xmlns:p14="http://schemas.microsoft.com/office/powerpoint/2010/main" val="15216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5" y="677179"/>
            <a:ext cx="9232871" cy="769441"/>
          </a:xfrm>
          <a:prstGeom prst="rect">
            <a:avLst/>
          </a:prstGeom>
          <a:noFill/>
        </p:spPr>
        <p:txBody>
          <a:bodyPr wrap="square" rtlCol="0">
            <a:spAutoFit/>
          </a:bodyPr>
          <a:lstStyle/>
          <a:p>
            <a:r>
              <a:rPr lang="nl-NL" sz="4400" dirty="0"/>
              <a:t>Praktijkvoorbeelden – slaag-zakregeling</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06296" y="2513293"/>
            <a:ext cx="9370349" cy="3477875"/>
          </a:xfrm>
          <a:prstGeom prst="rect">
            <a:avLst/>
          </a:prstGeom>
          <a:noFill/>
        </p:spPr>
        <p:txBody>
          <a:bodyPr wrap="square" rtlCol="0">
            <a:spAutoFit/>
          </a:bodyPr>
          <a:lstStyle/>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pPr marL="285750" indent="-285750">
              <a:buFontTx/>
              <a:buChar char="-"/>
            </a:pPr>
            <a:endParaRPr lang="nl-NL" sz="2200" dirty="0"/>
          </a:p>
          <a:p>
            <a:endParaRPr lang="nl-NL" sz="2200" dirty="0"/>
          </a:p>
        </p:txBody>
      </p:sp>
      <p:graphicFrame>
        <p:nvGraphicFramePr>
          <p:cNvPr id="5" name="Tabel 4">
            <a:extLst>
              <a:ext uri="{FF2B5EF4-FFF2-40B4-BE49-F238E27FC236}">
                <a16:creationId xmlns:a16="http://schemas.microsoft.com/office/drawing/2014/main" id="{CB495718-E7C4-4FB1-9FFA-BBA89B73DAFA}"/>
              </a:ext>
            </a:extLst>
          </p:cNvPr>
          <p:cNvGraphicFramePr>
            <a:graphicFrameLocks noGrp="1"/>
          </p:cNvGraphicFramePr>
          <p:nvPr>
            <p:extLst>
              <p:ext uri="{D42A27DB-BD31-4B8C-83A1-F6EECF244321}">
                <p14:modId xmlns:p14="http://schemas.microsoft.com/office/powerpoint/2010/main" val="696419921"/>
              </p:ext>
            </p:extLst>
          </p:nvPr>
        </p:nvGraphicFramePr>
        <p:xfrm>
          <a:off x="694989" y="1461501"/>
          <a:ext cx="6502400" cy="471932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3760870307"/>
                    </a:ext>
                  </a:extLst>
                </a:gridCol>
                <a:gridCol w="1625600">
                  <a:extLst>
                    <a:ext uri="{9D8B030D-6E8A-4147-A177-3AD203B41FA5}">
                      <a16:colId xmlns:a16="http://schemas.microsoft.com/office/drawing/2014/main" val="3064097532"/>
                    </a:ext>
                  </a:extLst>
                </a:gridCol>
                <a:gridCol w="1625600">
                  <a:extLst>
                    <a:ext uri="{9D8B030D-6E8A-4147-A177-3AD203B41FA5}">
                      <a16:colId xmlns:a16="http://schemas.microsoft.com/office/drawing/2014/main" val="1576710213"/>
                    </a:ext>
                  </a:extLst>
                </a:gridCol>
                <a:gridCol w="1625600">
                  <a:extLst>
                    <a:ext uri="{9D8B030D-6E8A-4147-A177-3AD203B41FA5}">
                      <a16:colId xmlns:a16="http://schemas.microsoft.com/office/drawing/2014/main" val="4010361379"/>
                    </a:ext>
                  </a:extLst>
                </a:gridCol>
              </a:tblGrid>
              <a:tr h="370840">
                <a:tc>
                  <a:txBody>
                    <a:bodyPr/>
                    <a:lstStyle/>
                    <a:p>
                      <a:r>
                        <a:rPr lang="nl-NL" b="1" dirty="0"/>
                        <a:t>Vak</a:t>
                      </a:r>
                    </a:p>
                  </a:txBody>
                  <a:tcPr/>
                </a:tc>
                <a:tc>
                  <a:txBody>
                    <a:bodyPr/>
                    <a:lstStyle/>
                    <a:p>
                      <a:r>
                        <a:rPr lang="nl-NL" b="1" dirty="0"/>
                        <a:t>Schoolexamen</a:t>
                      </a:r>
                    </a:p>
                  </a:txBody>
                  <a:tcPr/>
                </a:tc>
                <a:tc>
                  <a:txBody>
                    <a:bodyPr/>
                    <a:lstStyle/>
                    <a:p>
                      <a:r>
                        <a:rPr lang="nl-NL" b="1" dirty="0"/>
                        <a:t>Cijfer – CE1</a:t>
                      </a:r>
                    </a:p>
                  </a:txBody>
                  <a:tcPr/>
                </a:tc>
                <a:tc>
                  <a:txBody>
                    <a:bodyPr/>
                    <a:lstStyle/>
                    <a:p>
                      <a:r>
                        <a:rPr lang="nl-NL" b="1" dirty="0"/>
                        <a:t>Eindcijfer</a:t>
                      </a:r>
                    </a:p>
                  </a:txBody>
                  <a:tcPr/>
                </a:tc>
                <a:extLst>
                  <a:ext uri="{0D108BD9-81ED-4DB2-BD59-A6C34878D82A}">
                    <a16:rowId xmlns:a16="http://schemas.microsoft.com/office/drawing/2014/main" val="384046885"/>
                  </a:ext>
                </a:extLst>
              </a:tr>
              <a:tr h="370840">
                <a:tc>
                  <a:txBody>
                    <a:bodyPr/>
                    <a:lstStyle/>
                    <a:p>
                      <a:r>
                        <a:rPr lang="nl-NL" dirty="0"/>
                        <a:t>Nederlands</a:t>
                      </a:r>
                    </a:p>
                  </a:txBody>
                  <a:tcPr/>
                </a:tc>
                <a:tc>
                  <a:txBody>
                    <a:bodyPr/>
                    <a:lstStyle/>
                    <a:p>
                      <a:r>
                        <a:rPr lang="nl-NL" dirty="0"/>
                        <a:t>6.0</a:t>
                      </a:r>
                    </a:p>
                  </a:txBody>
                  <a:tcPr/>
                </a:tc>
                <a:tc>
                  <a:txBody>
                    <a:bodyPr/>
                    <a:lstStyle/>
                    <a:p>
                      <a:r>
                        <a:rPr lang="nl-NL" dirty="0"/>
                        <a:t>5.2</a:t>
                      </a:r>
                    </a:p>
                  </a:txBody>
                  <a:tcPr/>
                </a:tc>
                <a:tc>
                  <a:txBody>
                    <a:bodyPr/>
                    <a:lstStyle/>
                    <a:p>
                      <a:r>
                        <a:rPr lang="nl-NL" dirty="0"/>
                        <a:t>6</a:t>
                      </a:r>
                    </a:p>
                  </a:txBody>
                  <a:tcPr/>
                </a:tc>
                <a:extLst>
                  <a:ext uri="{0D108BD9-81ED-4DB2-BD59-A6C34878D82A}">
                    <a16:rowId xmlns:a16="http://schemas.microsoft.com/office/drawing/2014/main" val="3712455124"/>
                  </a:ext>
                </a:extLst>
              </a:tr>
              <a:tr h="370840">
                <a:tc>
                  <a:txBody>
                    <a:bodyPr/>
                    <a:lstStyle/>
                    <a:p>
                      <a:r>
                        <a:rPr lang="nl-NL" dirty="0"/>
                        <a:t>Engels</a:t>
                      </a:r>
                    </a:p>
                  </a:txBody>
                  <a:tcPr/>
                </a:tc>
                <a:tc>
                  <a:txBody>
                    <a:bodyPr/>
                    <a:lstStyle/>
                    <a:p>
                      <a:r>
                        <a:rPr lang="nl-NL" dirty="0"/>
                        <a:t>4.9</a:t>
                      </a:r>
                    </a:p>
                  </a:txBody>
                  <a:tcPr/>
                </a:tc>
                <a:tc>
                  <a:txBody>
                    <a:bodyPr/>
                    <a:lstStyle/>
                    <a:p>
                      <a:r>
                        <a:rPr lang="nl-NL" dirty="0"/>
                        <a:t>4.9</a:t>
                      </a:r>
                    </a:p>
                  </a:txBody>
                  <a:tcPr/>
                </a:tc>
                <a:tc>
                  <a:txBody>
                    <a:bodyPr/>
                    <a:lstStyle/>
                    <a:p>
                      <a:r>
                        <a:rPr lang="nl-NL" dirty="0"/>
                        <a:t>5</a:t>
                      </a:r>
                    </a:p>
                  </a:txBody>
                  <a:tcPr/>
                </a:tc>
                <a:extLst>
                  <a:ext uri="{0D108BD9-81ED-4DB2-BD59-A6C34878D82A}">
                    <a16:rowId xmlns:a16="http://schemas.microsoft.com/office/drawing/2014/main" val="2595838606"/>
                  </a:ext>
                </a:extLst>
              </a:tr>
              <a:tr h="370840">
                <a:tc>
                  <a:txBody>
                    <a:bodyPr/>
                    <a:lstStyle/>
                    <a:p>
                      <a:r>
                        <a:rPr lang="nl-NL" dirty="0"/>
                        <a:t>Combi cijfer</a:t>
                      </a:r>
                    </a:p>
                  </a:txBody>
                  <a:tcPr/>
                </a:tc>
                <a:tc>
                  <a:txBody>
                    <a:bodyPr/>
                    <a:lstStyle/>
                    <a:p>
                      <a:r>
                        <a:rPr lang="nl-NL" dirty="0"/>
                        <a:t>7</a:t>
                      </a:r>
                    </a:p>
                  </a:txBody>
                  <a:tcPr/>
                </a:tc>
                <a:tc>
                  <a:txBody>
                    <a:bodyPr/>
                    <a:lstStyle/>
                    <a:p>
                      <a:r>
                        <a:rPr lang="nl-NL" dirty="0"/>
                        <a:t>X</a:t>
                      </a:r>
                    </a:p>
                  </a:txBody>
                  <a:tcPr/>
                </a:tc>
                <a:tc>
                  <a:txBody>
                    <a:bodyPr/>
                    <a:lstStyle/>
                    <a:p>
                      <a:r>
                        <a:rPr lang="nl-NL" dirty="0"/>
                        <a:t>7</a:t>
                      </a:r>
                    </a:p>
                  </a:txBody>
                  <a:tcPr/>
                </a:tc>
                <a:extLst>
                  <a:ext uri="{0D108BD9-81ED-4DB2-BD59-A6C34878D82A}">
                    <a16:rowId xmlns:a16="http://schemas.microsoft.com/office/drawing/2014/main" val="1080929101"/>
                  </a:ext>
                </a:extLst>
              </a:tr>
              <a:tr h="370840">
                <a:tc>
                  <a:txBody>
                    <a:bodyPr/>
                    <a:lstStyle/>
                    <a:p>
                      <a:r>
                        <a:rPr lang="nl-NL" dirty="0"/>
                        <a:t>Geschiedenis</a:t>
                      </a:r>
                    </a:p>
                  </a:txBody>
                  <a:tcPr/>
                </a:tc>
                <a:tc>
                  <a:txBody>
                    <a:bodyPr/>
                    <a:lstStyle/>
                    <a:p>
                      <a:r>
                        <a:rPr lang="nl-NL" dirty="0"/>
                        <a:t>8.1</a:t>
                      </a:r>
                    </a:p>
                  </a:txBody>
                  <a:tcPr/>
                </a:tc>
                <a:tc>
                  <a:txBody>
                    <a:bodyPr/>
                    <a:lstStyle/>
                    <a:p>
                      <a:r>
                        <a:rPr lang="nl-NL" dirty="0"/>
                        <a:t>6.2</a:t>
                      </a:r>
                    </a:p>
                  </a:txBody>
                  <a:tcPr/>
                </a:tc>
                <a:tc>
                  <a:txBody>
                    <a:bodyPr/>
                    <a:lstStyle/>
                    <a:p>
                      <a:r>
                        <a:rPr lang="nl-NL" dirty="0"/>
                        <a:t>7</a:t>
                      </a:r>
                    </a:p>
                  </a:txBody>
                  <a:tcPr/>
                </a:tc>
                <a:extLst>
                  <a:ext uri="{0D108BD9-81ED-4DB2-BD59-A6C34878D82A}">
                    <a16:rowId xmlns:a16="http://schemas.microsoft.com/office/drawing/2014/main" val="1232473375"/>
                  </a:ext>
                </a:extLst>
              </a:tr>
              <a:tr h="370840">
                <a:tc>
                  <a:txBody>
                    <a:bodyPr/>
                    <a:lstStyle/>
                    <a:p>
                      <a:r>
                        <a:rPr lang="nl-NL" dirty="0"/>
                        <a:t>Economie</a:t>
                      </a:r>
                    </a:p>
                  </a:txBody>
                  <a:tcPr/>
                </a:tc>
                <a:tc>
                  <a:txBody>
                    <a:bodyPr/>
                    <a:lstStyle/>
                    <a:p>
                      <a:r>
                        <a:rPr lang="nl-NL" dirty="0"/>
                        <a:t>7.2</a:t>
                      </a:r>
                    </a:p>
                  </a:txBody>
                  <a:tcPr/>
                </a:tc>
                <a:tc>
                  <a:txBody>
                    <a:bodyPr/>
                    <a:lstStyle/>
                    <a:p>
                      <a:r>
                        <a:rPr lang="nl-NL" dirty="0"/>
                        <a:t>5.9</a:t>
                      </a:r>
                    </a:p>
                  </a:txBody>
                  <a:tcPr/>
                </a:tc>
                <a:tc>
                  <a:txBody>
                    <a:bodyPr/>
                    <a:lstStyle/>
                    <a:p>
                      <a:r>
                        <a:rPr lang="nl-NL" dirty="0"/>
                        <a:t>7</a:t>
                      </a:r>
                    </a:p>
                  </a:txBody>
                  <a:tcPr/>
                </a:tc>
                <a:extLst>
                  <a:ext uri="{0D108BD9-81ED-4DB2-BD59-A6C34878D82A}">
                    <a16:rowId xmlns:a16="http://schemas.microsoft.com/office/drawing/2014/main" val="1925472502"/>
                  </a:ext>
                </a:extLst>
              </a:tr>
              <a:tr h="370840">
                <a:tc>
                  <a:txBody>
                    <a:bodyPr/>
                    <a:lstStyle/>
                    <a:p>
                      <a:r>
                        <a:rPr lang="nl-NL" dirty="0"/>
                        <a:t>Wiskunde</a:t>
                      </a:r>
                    </a:p>
                  </a:txBody>
                  <a:tcPr/>
                </a:tc>
                <a:tc>
                  <a:txBody>
                    <a:bodyPr/>
                    <a:lstStyle/>
                    <a:p>
                      <a:r>
                        <a:rPr lang="nl-NL" dirty="0"/>
                        <a:t>5.5</a:t>
                      </a:r>
                    </a:p>
                  </a:txBody>
                  <a:tcPr/>
                </a:tc>
                <a:tc>
                  <a:txBody>
                    <a:bodyPr/>
                    <a:lstStyle/>
                    <a:p>
                      <a:r>
                        <a:rPr lang="nl-NL" dirty="0"/>
                        <a:t>5.1</a:t>
                      </a:r>
                    </a:p>
                  </a:txBody>
                  <a:tcPr/>
                </a:tc>
                <a:tc>
                  <a:txBody>
                    <a:bodyPr/>
                    <a:lstStyle/>
                    <a:p>
                      <a:r>
                        <a:rPr lang="nl-NL" dirty="0"/>
                        <a:t>5</a:t>
                      </a:r>
                    </a:p>
                  </a:txBody>
                  <a:tcPr/>
                </a:tc>
                <a:extLst>
                  <a:ext uri="{0D108BD9-81ED-4DB2-BD59-A6C34878D82A}">
                    <a16:rowId xmlns:a16="http://schemas.microsoft.com/office/drawing/2014/main" val="1663913447"/>
                  </a:ext>
                </a:extLst>
              </a:tr>
              <a:tr h="370840">
                <a:tc>
                  <a:txBody>
                    <a:bodyPr/>
                    <a:lstStyle/>
                    <a:p>
                      <a:r>
                        <a:rPr lang="nl-NL" dirty="0"/>
                        <a:t>Frans</a:t>
                      </a:r>
                    </a:p>
                  </a:txBody>
                  <a:tcPr/>
                </a:tc>
                <a:tc>
                  <a:txBody>
                    <a:bodyPr/>
                    <a:lstStyle/>
                    <a:p>
                      <a:r>
                        <a:rPr lang="nl-NL" dirty="0"/>
                        <a:t>5.6</a:t>
                      </a:r>
                    </a:p>
                  </a:txBody>
                  <a:tcPr/>
                </a:tc>
                <a:tc>
                  <a:txBody>
                    <a:bodyPr/>
                    <a:lstStyle/>
                    <a:p>
                      <a:r>
                        <a:rPr lang="nl-NL" dirty="0"/>
                        <a:t>4.4</a:t>
                      </a:r>
                    </a:p>
                  </a:txBody>
                  <a:tcPr/>
                </a:tc>
                <a:tc>
                  <a:txBody>
                    <a:bodyPr/>
                    <a:lstStyle/>
                    <a:p>
                      <a:r>
                        <a:rPr lang="nl-NL" dirty="0"/>
                        <a:t>5</a:t>
                      </a:r>
                    </a:p>
                  </a:txBody>
                  <a:tcPr/>
                </a:tc>
                <a:extLst>
                  <a:ext uri="{0D108BD9-81ED-4DB2-BD59-A6C34878D82A}">
                    <a16:rowId xmlns:a16="http://schemas.microsoft.com/office/drawing/2014/main" val="2941272490"/>
                  </a:ext>
                </a:extLst>
              </a:tr>
              <a:tr h="370840">
                <a:tc>
                  <a:txBody>
                    <a:bodyPr/>
                    <a:lstStyle/>
                    <a:p>
                      <a:r>
                        <a:rPr lang="nl-NL" dirty="0"/>
                        <a:t>Maatschappijwetenschappen</a:t>
                      </a:r>
                    </a:p>
                  </a:txBody>
                  <a:tcPr/>
                </a:tc>
                <a:tc>
                  <a:txBody>
                    <a:bodyPr/>
                    <a:lstStyle/>
                    <a:p>
                      <a:r>
                        <a:rPr lang="nl-NL" dirty="0"/>
                        <a:t>5.9</a:t>
                      </a:r>
                    </a:p>
                  </a:txBody>
                  <a:tcPr/>
                </a:tc>
                <a:tc>
                  <a:txBody>
                    <a:bodyPr/>
                    <a:lstStyle/>
                    <a:p>
                      <a:r>
                        <a:rPr lang="nl-NL" dirty="0"/>
                        <a:t>5.2</a:t>
                      </a:r>
                    </a:p>
                  </a:txBody>
                  <a:tcPr/>
                </a:tc>
                <a:tc>
                  <a:txBody>
                    <a:bodyPr/>
                    <a:lstStyle/>
                    <a:p>
                      <a:r>
                        <a:rPr lang="nl-NL" dirty="0"/>
                        <a:t>6</a:t>
                      </a:r>
                    </a:p>
                  </a:txBody>
                  <a:tcPr/>
                </a:tc>
                <a:extLst>
                  <a:ext uri="{0D108BD9-81ED-4DB2-BD59-A6C34878D82A}">
                    <a16:rowId xmlns:a16="http://schemas.microsoft.com/office/drawing/2014/main" val="3291065186"/>
                  </a:ext>
                </a:extLst>
              </a:tr>
              <a:tr h="370840">
                <a:tc>
                  <a:txBody>
                    <a:bodyPr/>
                    <a:lstStyle/>
                    <a:p>
                      <a:r>
                        <a:rPr lang="nl-NL" dirty="0"/>
                        <a:t>LO</a:t>
                      </a:r>
                    </a:p>
                  </a:txBody>
                  <a:tcPr/>
                </a:tc>
                <a:tc>
                  <a:txBody>
                    <a:bodyPr/>
                    <a:lstStyle/>
                    <a:p>
                      <a:r>
                        <a:rPr lang="nl-NL" dirty="0"/>
                        <a:t>Voldoende</a:t>
                      </a:r>
                    </a:p>
                  </a:txBody>
                  <a:tcPr/>
                </a:tc>
                <a:tc>
                  <a:txBody>
                    <a:bodyPr/>
                    <a:lstStyle/>
                    <a:p>
                      <a:r>
                        <a:rPr lang="nl-NL" dirty="0"/>
                        <a:t>X</a:t>
                      </a:r>
                    </a:p>
                  </a:txBody>
                  <a:tcPr/>
                </a:tc>
                <a:tc>
                  <a:txBody>
                    <a:bodyPr/>
                    <a:lstStyle/>
                    <a:p>
                      <a:r>
                        <a:rPr lang="nl-NL" dirty="0"/>
                        <a:t>Voldoende</a:t>
                      </a:r>
                    </a:p>
                  </a:txBody>
                  <a:tcPr/>
                </a:tc>
                <a:extLst>
                  <a:ext uri="{0D108BD9-81ED-4DB2-BD59-A6C34878D82A}">
                    <a16:rowId xmlns:a16="http://schemas.microsoft.com/office/drawing/2014/main" val="3546180042"/>
                  </a:ext>
                </a:extLst>
              </a:tr>
              <a:tr h="370840">
                <a:tc>
                  <a:txBody>
                    <a:bodyPr/>
                    <a:lstStyle/>
                    <a:p>
                      <a:endParaRPr lang="nl-NL" dirty="0"/>
                    </a:p>
                  </a:txBody>
                  <a:tcPr/>
                </a:tc>
                <a:tc>
                  <a:txBody>
                    <a:bodyPr/>
                    <a:lstStyle/>
                    <a:p>
                      <a:endParaRPr lang="nl-NL" dirty="0"/>
                    </a:p>
                  </a:txBody>
                  <a:tcPr/>
                </a:tc>
                <a:tc>
                  <a:txBody>
                    <a:bodyPr/>
                    <a:lstStyle/>
                    <a:p>
                      <a:endParaRPr lang="nl-NL"/>
                    </a:p>
                  </a:txBody>
                  <a:tcPr/>
                </a:tc>
                <a:tc>
                  <a:txBody>
                    <a:bodyPr/>
                    <a:lstStyle/>
                    <a:p>
                      <a:endParaRPr lang="nl-NL" dirty="0"/>
                    </a:p>
                  </a:txBody>
                  <a:tcPr/>
                </a:tc>
                <a:extLst>
                  <a:ext uri="{0D108BD9-81ED-4DB2-BD59-A6C34878D82A}">
                    <a16:rowId xmlns:a16="http://schemas.microsoft.com/office/drawing/2014/main" val="413606967"/>
                  </a:ext>
                </a:extLst>
              </a:tr>
              <a:tr h="370840">
                <a:tc>
                  <a:txBody>
                    <a:bodyPr/>
                    <a:lstStyle/>
                    <a:p>
                      <a:r>
                        <a:rPr lang="nl-NL" dirty="0"/>
                        <a:t>Gemiddelde CE</a:t>
                      </a:r>
                    </a:p>
                  </a:txBody>
                  <a:tcPr/>
                </a:tc>
                <a:tc>
                  <a:txBody>
                    <a:bodyPr/>
                    <a:lstStyle/>
                    <a:p>
                      <a:r>
                        <a:rPr lang="nl-NL" dirty="0"/>
                        <a:t>X</a:t>
                      </a:r>
                    </a:p>
                  </a:txBody>
                  <a:tcPr/>
                </a:tc>
                <a:tc>
                  <a:txBody>
                    <a:bodyPr/>
                    <a:lstStyle/>
                    <a:p>
                      <a:r>
                        <a:rPr lang="nl-NL" dirty="0"/>
                        <a:t>5.27</a:t>
                      </a:r>
                    </a:p>
                  </a:txBody>
                  <a:tcPr/>
                </a:tc>
                <a:tc>
                  <a:txBody>
                    <a:bodyPr/>
                    <a:lstStyle/>
                    <a:p>
                      <a:r>
                        <a:rPr lang="nl-NL" dirty="0"/>
                        <a:t>X</a:t>
                      </a:r>
                    </a:p>
                  </a:txBody>
                  <a:tcPr/>
                </a:tc>
                <a:extLst>
                  <a:ext uri="{0D108BD9-81ED-4DB2-BD59-A6C34878D82A}">
                    <a16:rowId xmlns:a16="http://schemas.microsoft.com/office/drawing/2014/main" val="4050561581"/>
                  </a:ext>
                </a:extLst>
              </a:tr>
            </a:tbl>
          </a:graphicData>
        </a:graphic>
      </p:graphicFrame>
      <p:graphicFrame>
        <p:nvGraphicFramePr>
          <p:cNvPr id="6" name="Tabel 5">
            <a:extLst>
              <a:ext uri="{FF2B5EF4-FFF2-40B4-BE49-F238E27FC236}">
                <a16:creationId xmlns:a16="http://schemas.microsoft.com/office/drawing/2014/main" id="{023B46FA-33BC-440F-BB1F-C52B360B30C2}"/>
              </a:ext>
            </a:extLst>
          </p:cNvPr>
          <p:cNvGraphicFramePr>
            <a:graphicFrameLocks noGrp="1"/>
          </p:cNvGraphicFramePr>
          <p:nvPr>
            <p:extLst>
              <p:ext uri="{D42A27DB-BD31-4B8C-83A1-F6EECF244321}">
                <p14:modId xmlns:p14="http://schemas.microsoft.com/office/powerpoint/2010/main" val="85636170"/>
              </p:ext>
            </p:extLst>
          </p:nvPr>
        </p:nvGraphicFramePr>
        <p:xfrm>
          <a:off x="7549116" y="1669903"/>
          <a:ext cx="4107383" cy="3261360"/>
        </p:xfrm>
        <a:graphic>
          <a:graphicData uri="http://schemas.openxmlformats.org/drawingml/2006/table">
            <a:tbl>
              <a:tblPr firstRow="1" bandRow="1">
                <a:tableStyleId>{93296810-A885-4BE3-A3E7-6D5BEEA58F35}</a:tableStyleId>
              </a:tblPr>
              <a:tblGrid>
                <a:gridCol w="4107383">
                  <a:extLst>
                    <a:ext uri="{9D8B030D-6E8A-4147-A177-3AD203B41FA5}">
                      <a16:colId xmlns:a16="http://schemas.microsoft.com/office/drawing/2014/main" val="2003337113"/>
                    </a:ext>
                  </a:extLst>
                </a:gridCol>
              </a:tblGrid>
              <a:tr h="2151007">
                <a:tc>
                  <a:txBody>
                    <a:bodyPr/>
                    <a:lstStyle/>
                    <a:p>
                      <a:r>
                        <a:rPr lang="nl-NL" sz="2600" dirty="0"/>
                        <a:t>Deze leerling is gezakt. Deze leerling heeft twee keer een vijf in de kernvakken en een vijf voor Frans. Wel drie compensatiepunten, maar dat is in dit v.b. niet genoeg. Daarnaast is het CE-gemiddelde niet op orde. </a:t>
                      </a:r>
                    </a:p>
                  </a:txBody>
                  <a:tcPr/>
                </a:tc>
                <a:extLst>
                  <a:ext uri="{0D108BD9-81ED-4DB2-BD59-A6C34878D82A}">
                    <a16:rowId xmlns:a16="http://schemas.microsoft.com/office/drawing/2014/main" val="3449676852"/>
                  </a:ext>
                </a:extLst>
              </a:tr>
            </a:tbl>
          </a:graphicData>
        </a:graphic>
      </p:graphicFrame>
      <p:graphicFrame>
        <p:nvGraphicFramePr>
          <p:cNvPr id="4" name="Tabel 3">
            <a:extLst>
              <a:ext uri="{FF2B5EF4-FFF2-40B4-BE49-F238E27FC236}">
                <a16:creationId xmlns:a16="http://schemas.microsoft.com/office/drawing/2014/main" id="{B6D62FBF-E7C5-42E7-B280-A2DF2235EF1E}"/>
              </a:ext>
            </a:extLst>
          </p:cNvPr>
          <p:cNvGraphicFramePr>
            <a:graphicFrameLocks noGrp="1"/>
          </p:cNvGraphicFramePr>
          <p:nvPr>
            <p:extLst>
              <p:ext uri="{D42A27DB-BD31-4B8C-83A1-F6EECF244321}">
                <p14:modId xmlns:p14="http://schemas.microsoft.com/office/powerpoint/2010/main" val="422330155"/>
              </p:ext>
            </p:extLst>
          </p:nvPr>
        </p:nvGraphicFramePr>
        <p:xfrm>
          <a:off x="7549116" y="5306458"/>
          <a:ext cx="3847804" cy="487680"/>
        </p:xfrm>
        <a:graphic>
          <a:graphicData uri="http://schemas.openxmlformats.org/drawingml/2006/table">
            <a:tbl>
              <a:tblPr firstRow="1" bandRow="1">
                <a:tableStyleId>{21E4AEA4-8DFA-4A89-87EB-49C32662AFE0}</a:tableStyleId>
              </a:tblPr>
              <a:tblGrid>
                <a:gridCol w="3847804">
                  <a:extLst>
                    <a:ext uri="{9D8B030D-6E8A-4147-A177-3AD203B41FA5}">
                      <a16:colId xmlns:a16="http://schemas.microsoft.com/office/drawing/2014/main" val="1711422356"/>
                    </a:ext>
                  </a:extLst>
                </a:gridCol>
              </a:tblGrid>
              <a:tr h="370840">
                <a:tc>
                  <a:txBody>
                    <a:bodyPr/>
                    <a:lstStyle/>
                    <a:p>
                      <a:r>
                        <a:rPr lang="nl-NL" sz="2600" dirty="0"/>
                        <a:t>Op naar de herkansing!</a:t>
                      </a:r>
                    </a:p>
                  </a:txBody>
                  <a:tcPr/>
                </a:tc>
                <a:extLst>
                  <a:ext uri="{0D108BD9-81ED-4DB2-BD59-A6C34878D82A}">
                    <a16:rowId xmlns:a16="http://schemas.microsoft.com/office/drawing/2014/main" val="770142379"/>
                  </a:ext>
                </a:extLst>
              </a:tr>
            </a:tbl>
          </a:graphicData>
        </a:graphic>
      </p:graphicFrame>
    </p:spTree>
    <p:extLst>
      <p:ext uri="{BB962C8B-B14F-4D97-AF65-F5344CB8AC3E}">
        <p14:creationId xmlns:p14="http://schemas.microsoft.com/office/powerpoint/2010/main" val="322747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Examenboekje</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370349" cy="430887"/>
          </a:xfrm>
          <a:prstGeom prst="rect">
            <a:avLst/>
          </a:prstGeom>
          <a:noFill/>
        </p:spPr>
        <p:txBody>
          <a:bodyPr wrap="square" rtlCol="0">
            <a:spAutoFit/>
          </a:bodyPr>
          <a:lstStyle/>
          <a:p>
            <a:r>
              <a:rPr lang="nl-NL" sz="2200" dirty="0"/>
              <a:t>Alle afspraken, deadlines, data en regeltjes in één boekje. </a:t>
            </a:r>
          </a:p>
        </p:txBody>
      </p:sp>
      <p:pic>
        <p:nvPicPr>
          <p:cNvPr id="6" name="Afbeelding 5">
            <a:extLst>
              <a:ext uri="{FF2B5EF4-FFF2-40B4-BE49-F238E27FC236}">
                <a16:creationId xmlns:a16="http://schemas.microsoft.com/office/drawing/2014/main" id="{5C836D96-6A6D-49B2-B238-8AB7FEE42183}"/>
              </a:ext>
            </a:extLst>
          </p:cNvPr>
          <p:cNvPicPr>
            <a:picLocks noChangeAspect="1"/>
          </p:cNvPicPr>
          <p:nvPr/>
        </p:nvPicPr>
        <p:blipFill>
          <a:blip r:embed="rId2"/>
          <a:stretch>
            <a:fillRect/>
          </a:stretch>
        </p:blipFill>
        <p:spPr>
          <a:xfrm>
            <a:off x="-111210" y="4041714"/>
            <a:ext cx="12414420" cy="1944748"/>
          </a:xfrm>
          <a:prstGeom prst="rect">
            <a:avLst/>
          </a:prstGeom>
        </p:spPr>
      </p:pic>
    </p:spTree>
    <p:extLst>
      <p:ext uri="{BB962C8B-B14F-4D97-AF65-F5344CB8AC3E}">
        <p14:creationId xmlns:p14="http://schemas.microsoft.com/office/powerpoint/2010/main" val="640549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err="1"/>
              <a:t>Kolderdag</a:t>
            </a:r>
            <a:r>
              <a:rPr lang="nl-NL" sz="4400" dirty="0"/>
              <a:t>/examenstunt</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370349" cy="1785104"/>
          </a:xfrm>
          <a:prstGeom prst="rect">
            <a:avLst/>
          </a:prstGeom>
          <a:noFill/>
        </p:spPr>
        <p:txBody>
          <a:bodyPr wrap="square" rtlCol="0">
            <a:spAutoFit/>
          </a:bodyPr>
          <a:lstStyle/>
          <a:p>
            <a:pPr marL="342900" indent="-342900">
              <a:buFontTx/>
              <a:buChar char="-"/>
            </a:pPr>
            <a:r>
              <a:rPr lang="nl-NL" sz="2200" dirty="0"/>
              <a:t>Zijn in geen enkele vorm toegestaan op ‘t Groen. </a:t>
            </a:r>
          </a:p>
          <a:p>
            <a:pPr marL="342900" indent="-342900">
              <a:buFontTx/>
              <a:buChar char="-"/>
            </a:pPr>
            <a:endParaRPr lang="nl-NL" sz="2200" dirty="0"/>
          </a:p>
          <a:p>
            <a:pPr marL="342900" indent="-342900">
              <a:buFontTx/>
              <a:buChar char="-"/>
            </a:pPr>
            <a:r>
              <a:rPr lang="nl-NL" sz="2200" dirty="0"/>
              <a:t>Helaas lopen ludieke acties uit op chaos en moeten we streng zijn. </a:t>
            </a:r>
          </a:p>
          <a:p>
            <a:pPr marL="342900" indent="-342900">
              <a:buFontTx/>
              <a:buChar char="-"/>
            </a:pPr>
            <a:endParaRPr lang="nl-NL" sz="2200" dirty="0"/>
          </a:p>
          <a:p>
            <a:pPr marL="342900" indent="-342900">
              <a:buFontTx/>
              <a:buChar char="-"/>
            </a:pPr>
            <a:r>
              <a:rPr lang="nl-NL" sz="2200" dirty="0"/>
              <a:t>Wel organiseren we jaarlijks een eindactiviteit.  </a:t>
            </a:r>
            <a:endParaRPr lang="nl-NL" dirty="0"/>
          </a:p>
        </p:txBody>
      </p:sp>
      <p:pic>
        <p:nvPicPr>
          <p:cNvPr id="4" name="Afbeelding 3">
            <a:extLst>
              <a:ext uri="{FF2B5EF4-FFF2-40B4-BE49-F238E27FC236}">
                <a16:creationId xmlns:a16="http://schemas.microsoft.com/office/drawing/2014/main" id="{B5D29B11-E53A-4AD8-B150-2D0AB84C3059}"/>
              </a:ext>
            </a:extLst>
          </p:cNvPr>
          <p:cNvPicPr>
            <a:picLocks noChangeAspect="1"/>
          </p:cNvPicPr>
          <p:nvPr/>
        </p:nvPicPr>
        <p:blipFill>
          <a:blip r:embed="rId3"/>
          <a:stretch>
            <a:fillRect/>
          </a:stretch>
        </p:blipFill>
        <p:spPr>
          <a:xfrm>
            <a:off x="9692131" y="3760934"/>
            <a:ext cx="2143125" cy="2143125"/>
          </a:xfrm>
          <a:prstGeom prst="rect">
            <a:avLst/>
          </a:prstGeom>
        </p:spPr>
      </p:pic>
    </p:spTree>
    <p:extLst>
      <p:ext uri="{BB962C8B-B14F-4D97-AF65-F5344CB8AC3E}">
        <p14:creationId xmlns:p14="http://schemas.microsoft.com/office/powerpoint/2010/main" val="1486455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968155"/>
            <a:ext cx="9232871" cy="2123658"/>
          </a:xfrm>
          <a:prstGeom prst="rect">
            <a:avLst/>
          </a:prstGeom>
          <a:noFill/>
        </p:spPr>
        <p:txBody>
          <a:bodyPr wrap="square" rtlCol="0">
            <a:spAutoFit/>
          </a:bodyPr>
          <a:lstStyle/>
          <a:p>
            <a:r>
              <a:rPr lang="nl-NL" sz="4400" dirty="0"/>
              <a:t>Tijd voor een korte pauze. De collega’s zijn beschikbaar voor enkele vragen. Dit kan ook nog achteraf.</a:t>
            </a:r>
          </a:p>
        </p:txBody>
      </p:sp>
      <p:pic>
        <p:nvPicPr>
          <p:cNvPr id="4" name="Afbeelding 3">
            <a:extLst>
              <a:ext uri="{FF2B5EF4-FFF2-40B4-BE49-F238E27FC236}">
                <a16:creationId xmlns:a16="http://schemas.microsoft.com/office/drawing/2014/main" id="{A8BD57E9-AD45-47D4-94B6-13B943B452F7}"/>
              </a:ext>
            </a:extLst>
          </p:cNvPr>
          <p:cNvPicPr>
            <a:picLocks noChangeAspect="1"/>
          </p:cNvPicPr>
          <p:nvPr/>
        </p:nvPicPr>
        <p:blipFill>
          <a:blip r:embed="rId3"/>
          <a:stretch>
            <a:fillRect/>
          </a:stretch>
        </p:blipFill>
        <p:spPr>
          <a:xfrm>
            <a:off x="1391356" y="3429000"/>
            <a:ext cx="8734022" cy="2104236"/>
          </a:xfrm>
          <a:prstGeom prst="rect">
            <a:avLst/>
          </a:prstGeom>
        </p:spPr>
      </p:pic>
    </p:spTree>
    <p:extLst>
      <p:ext uri="{BB962C8B-B14F-4D97-AF65-F5344CB8AC3E}">
        <p14:creationId xmlns:p14="http://schemas.microsoft.com/office/powerpoint/2010/main" val="49434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63DAE-C573-AB4F-830F-8B759E7EC021}"/>
              </a:ext>
            </a:extLst>
          </p:cNvPr>
          <p:cNvSpPr>
            <a:spLocks noGrp="1"/>
          </p:cNvSpPr>
          <p:nvPr>
            <p:ph type="ctrTitle"/>
          </p:nvPr>
        </p:nvSpPr>
        <p:spPr>
          <a:xfrm>
            <a:off x="152400" y="2188730"/>
            <a:ext cx="2895600" cy="1192791"/>
          </a:xfrm>
        </p:spPr>
        <p:txBody>
          <a:bodyPr/>
          <a:lstStyle/>
          <a:p>
            <a:r>
              <a:rPr lang="nl-NL" dirty="0"/>
              <a:t>Praag 2026</a:t>
            </a:r>
          </a:p>
        </p:txBody>
      </p:sp>
      <p:sp>
        <p:nvSpPr>
          <p:cNvPr id="3" name="Ondertitel 2">
            <a:extLst>
              <a:ext uri="{FF2B5EF4-FFF2-40B4-BE49-F238E27FC236}">
                <a16:creationId xmlns:a16="http://schemas.microsoft.com/office/drawing/2014/main" id="{D1C09E62-260B-E043-A7F1-BD847C80949F}"/>
              </a:ext>
            </a:extLst>
          </p:cNvPr>
          <p:cNvSpPr>
            <a:spLocks noGrp="1"/>
          </p:cNvSpPr>
          <p:nvPr>
            <p:ph type="subTitle" idx="1"/>
          </p:nvPr>
        </p:nvSpPr>
        <p:spPr/>
        <p:txBody>
          <a:bodyPr/>
          <a:lstStyle/>
          <a:p>
            <a:endParaRPr lang="nl-NL" dirty="0"/>
          </a:p>
          <a:p>
            <a:endParaRPr lang="nl-NL" dirty="0"/>
          </a:p>
        </p:txBody>
      </p:sp>
      <p:pic>
        <p:nvPicPr>
          <p:cNvPr id="5" name="Afbeelding 4">
            <a:extLst>
              <a:ext uri="{FF2B5EF4-FFF2-40B4-BE49-F238E27FC236}">
                <a16:creationId xmlns:a16="http://schemas.microsoft.com/office/drawing/2014/main" id="{C4BB94C2-750C-4BC3-946A-E4C4F9B6C2B6}"/>
              </a:ext>
            </a:extLst>
          </p:cNvPr>
          <p:cNvPicPr>
            <a:picLocks noChangeAspect="1"/>
          </p:cNvPicPr>
          <p:nvPr/>
        </p:nvPicPr>
        <p:blipFill>
          <a:blip r:embed="rId2"/>
          <a:stretch>
            <a:fillRect/>
          </a:stretch>
        </p:blipFill>
        <p:spPr>
          <a:xfrm>
            <a:off x="3531140" y="1114158"/>
            <a:ext cx="8660860" cy="5625048"/>
          </a:xfrm>
          <a:prstGeom prst="rect">
            <a:avLst/>
          </a:prstGeom>
        </p:spPr>
      </p:pic>
    </p:spTree>
    <p:extLst>
      <p:ext uri="{BB962C8B-B14F-4D97-AF65-F5344CB8AC3E}">
        <p14:creationId xmlns:p14="http://schemas.microsoft.com/office/powerpoint/2010/main" val="3311602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Programma van vanavond</a:t>
            </a:r>
          </a:p>
        </p:txBody>
      </p:sp>
      <p:pic>
        <p:nvPicPr>
          <p:cNvPr id="4" name="Afbeelding 3">
            <a:extLst>
              <a:ext uri="{FF2B5EF4-FFF2-40B4-BE49-F238E27FC236}">
                <a16:creationId xmlns:a16="http://schemas.microsoft.com/office/drawing/2014/main" id="{A8BD57E9-AD45-47D4-94B6-13B943B452F7}"/>
              </a:ext>
            </a:extLst>
          </p:cNvPr>
          <p:cNvPicPr>
            <a:picLocks noChangeAspect="1"/>
          </p:cNvPicPr>
          <p:nvPr/>
        </p:nvPicPr>
        <p:blipFill>
          <a:blip r:embed="rId3"/>
          <a:stretch>
            <a:fillRect/>
          </a:stretch>
        </p:blipFill>
        <p:spPr>
          <a:xfrm>
            <a:off x="1306296" y="2891283"/>
            <a:ext cx="8734022" cy="2104236"/>
          </a:xfrm>
          <a:prstGeom prst="rect">
            <a:avLst/>
          </a:prstGeom>
        </p:spPr>
      </p:pic>
    </p:spTree>
    <p:extLst>
      <p:ext uri="{BB962C8B-B14F-4D97-AF65-F5344CB8AC3E}">
        <p14:creationId xmlns:p14="http://schemas.microsoft.com/office/powerpoint/2010/main" val="255312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923524" y="1495293"/>
            <a:ext cx="9232871" cy="769441"/>
          </a:xfrm>
          <a:prstGeom prst="rect">
            <a:avLst/>
          </a:prstGeom>
          <a:noFill/>
        </p:spPr>
        <p:txBody>
          <a:bodyPr wrap="square" rtlCol="0">
            <a:spAutoFit/>
          </a:bodyPr>
          <a:lstStyle/>
          <a:p>
            <a:r>
              <a:rPr lang="nl-NL" sz="4400" dirty="0"/>
              <a:t>Het doel van de reis</a:t>
            </a:r>
          </a:p>
        </p:txBody>
      </p:sp>
      <p:pic>
        <p:nvPicPr>
          <p:cNvPr id="6" name="Afbeelding 5">
            <a:extLst>
              <a:ext uri="{FF2B5EF4-FFF2-40B4-BE49-F238E27FC236}">
                <a16:creationId xmlns:a16="http://schemas.microsoft.com/office/drawing/2014/main" id="{0B663AC5-C4A0-48F2-B6DD-1BD14DDB073C}"/>
              </a:ext>
            </a:extLst>
          </p:cNvPr>
          <p:cNvPicPr>
            <a:picLocks noChangeAspect="1"/>
          </p:cNvPicPr>
          <p:nvPr/>
        </p:nvPicPr>
        <p:blipFill>
          <a:blip r:embed="rId3"/>
          <a:stretch>
            <a:fillRect/>
          </a:stretch>
        </p:blipFill>
        <p:spPr>
          <a:xfrm>
            <a:off x="7565084" y="2264734"/>
            <a:ext cx="4626915" cy="4593265"/>
          </a:xfrm>
          <a:prstGeom prst="rect">
            <a:avLst/>
          </a:prstGeom>
        </p:spPr>
      </p:pic>
    </p:spTree>
    <p:extLst>
      <p:ext uri="{BB962C8B-B14F-4D97-AF65-F5344CB8AC3E}">
        <p14:creationId xmlns:p14="http://schemas.microsoft.com/office/powerpoint/2010/main" val="3464229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Vertrek- en aankomsttijd</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3477875"/>
          </a:xfrm>
          <a:prstGeom prst="rect">
            <a:avLst/>
          </a:prstGeom>
          <a:noFill/>
        </p:spPr>
        <p:txBody>
          <a:bodyPr wrap="square" rtlCol="0">
            <a:spAutoFit/>
          </a:bodyPr>
          <a:lstStyle/>
          <a:p>
            <a:pPr marL="342900" indent="-342900">
              <a:buFontTx/>
              <a:buChar char="-"/>
            </a:pPr>
            <a:r>
              <a:rPr lang="nl-NL" sz="2200" dirty="0"/>
              <a:t>Vertrek zondag 12 april. Om 20.00 uur. </a:t>
            </a:r>
          </a:p>
          <a:p>
            <a:pPr marL="800100" lvl="1" indent="-342900">
              <a:buFontTx/>
              <a:buChar char="-"/>
            </a:pPr>
            <a:r>
              <a:rPr lang="nl-NL" sz="2200" dirty="0"/>
              <a:t>Aanwezig om 19.15 uur i.v.m. tekenen cijferlijst + inpakken bussen + paspoort/ID-check.</a:t>
            </a:r>
          </a:p>
          <a:p>
            <a:pPr marL="800100" lvl="1" indent="-342900">
              <a:buFontTx/>
              <a:buChar char="-"/>
            </a:pPr>
            <a:endParaRPr lang="nl-NL" sz="2200" dirty="0"/>
          </a:p>
          <a:p>
            <a:pPr marL="800100" lvl="1" indent="-342900">
              <a:buFontTx/>
              <a:buChar char="-"/>
            </a:pPr>
            <a:endParaRPr lang="nl-NL" sz="2200" dirty="0"/>
          </a:p>
          <a:p>
            <a:pPr marL="342900" indent="-342900">
              <a:buFontTx/>
              <a:buChar char="-"/>
            </a:pPr>
            <a:r>
              <a:rPr lang="nl-NL" sz="2200" dirty="0"/>
              <a:t>Aankomst donderdag 16/vrijdag 17 april. om 00.00/01.00 uur.</a:t>
            </a:r>
          </a:p>
          <a:p>
            <a:pPr marL="800100" lvl="1" indent="-342900">
              <a:buFontTx/>
              <a:buChar char="-"/>
            </a:pPr>
            <a:r>
              <a:rPr lang="nl-NL" sz="2200" dirty="0"/>
              <a:t>Vrijdag 17 april zijn er geen lessen.</a:t>
            </a:r>
          </a:p>
          <a:p>
            <a:pPr marL="1257300" lvl="2" indent="-342900">
              <a:buFontTx/>
              <a:buChar char="-"/>
            </a:pPr>
            <a:r>
              <a:rPr lang="nl-NL" sz="2200" dirty="0"/>
              <a:t>Wel examentraining in de middag van de talen. </a:t>
            </a:r>
          </a:p>
          <a:p>
            <a:pPr marL="800100" lvl="1" indent="-342900">
              <a:buFontTx/>
              <a:buChar char="-"/>
            </a:pPr>
            <a:endParaRPr lang="nl-NL" sz="2200" dirty="0"/>
          </a:p>
          <a:p>
            <a:pPr marL="800100" lvl="1" indent="-342900">
              <a:buFontTx/>
              <a:buChar char="-"/>
            </a:pPr>
            <a:endParaRPr lang="nl-NL" sz="2200" dirty="0"/>
          </a:p>
        </p:txBody>
      </p:sp>
    </p:spTree>
    <p:extLst>
      <p:ext uri="{BB962C8B-B14F-4D97-AF65-F5344CB8AC3E}">
        <p14:creationId xmlns:p14="http://schemas.microsoft.com/office/powerpoint/2010/main" val="5047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We reizen in twee groepen</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2123658"/>
          </a:xfrm>
          <a:prstGeom prst="rect">
            <a:avLst/>
          </a:prstGeom>
          <a:noFill/>
        </p:spPr>
        <p:txBody>
          <a:bodyPr wrap="square" rtlCol="0">
            <a:spAutoFit/>
          </a:bodyPr>
          <a:lstStyle/>
          <a:p>
            <a:pPr marL="342900" indent="-342900">
              <a:buFontTx/>
              <a:buChar char="-"/>
            </a:pPr>
            <a:r>
              <a:rPr lang="nl-NL" sz="2200" dirty="0"/>
              <a:t>126 leerlingen en tien begeleiders. </a:t>
            </a:r>
          </a:p>
          <a:p>
            <a:endParaRPr lang="nl-NL" sz="2200" dirty="0"/>
          </a:p>
          <a:p>
            <a:pPr marL="342900" indent="-342900">
              <a:buFontTx/>
              <a:buChar char="-"/>
            </a:pPr>
            <a:r>
              <a:rPr lang="nl-NL" sz="2200" dirty="0"/>
              <a:t>Stap in de goede bus!</a:t>
            </a:r>
          </a:p>
          <a:p>
            <a:pPr marL="800100" lvl="1" indent="-342900">
              <a:buFontTx/>
              <a:buChar char="-"/>
            </a:pPr>
            <a:r>
              <a:rPr lang="nl-NL" sz="2200" dirty="0"/>
              <a:t>En… neem GEEN koffer mee. Alleen grote weekendtassen toegestaan. </a:t>
            </a:r>
          </a:p>
          <a:p>
            <a:pPr marL="342900" indent="-342900">
              <a:buFontTx/>
              <a:buChar char="-"/>
            </a:pPr>
            <a:endParaRPr lang="nl-NL" sz="2200" dirty="0"/>
          </a:p>
          <a:p>
            <a:pPr marL="342900" indent="-342900">
              <a:buFontTx/>
              <a:buChar char="-"/>
            </a:pPr>
            <a:endParaRPr lang="nl-NL" sz="2200" dirty="0"/>
          </a:p>
        </p:txBody>
      </p:sp>
      <p:pic>
        <p:nvPicPr>
          <p:cNvPr id="4" name="Afbeelding 3">
            <a:extLst>
              <a:ext uri="{FF2B5EF4-FFF2-40B4-BE49-F238E27FC236}">
                <a16:creationId xmlns:a16="http://schemas.microsoft.com/office/drawing/2014/main" id="{442D2F97-D4EA-4E1D-8451-CF7B7E9A9812}"/>
              </a:ext>
            </a:extLst>
          </p:cNvPr>
          <p:cNvPicPr>
            <a:picLocks noChangeAspect="1"/>
          </p:cNvPicPr>
          <p:nvPr/>
        </p:nvPicPr>
        <p:blipFill>
          <a:blip r:embed="rId3"/>
          <a:stretch>
            <a:fillRect/>
          </a:stretch>
        </p:blipFill>
        <p:spPr>
          <a:xfrm>
            <a:off x="9079098" y="4109484"/>
            <a:ext cx="2276475" cy="2009775"/>
          </a:xfrm>
          <a:prstGeom prst="rect">
            <a:avLst/>
          </a:prstGeom>
        </p:spPr>
      </p:pic>
    </p:spTree>
    <p:extLst>
      <p:ext uri="{BB962C8B-B14F-4D97-AF65-F5344CB8AC3E}">
        <p14:creationId xmlns:p14="http://schemas.microsoft.com/office/powerpoint/2010/main" val="33454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168563" y="955573"/>
            <a:ext cx="9232871" cy="769441"/>
          </a:xfrm>
          <a:prstGeom prst="rect">
            <a:avLst/>
          </a:prstGeom>
          <a:noFill/>
        </p:spPr>
        <p:txBody>
          <a:bodyPr wrap="square" rtlCol="0">
            <a:spAutoFit/>
          </a:bodyPr>
          <a:lstStyle/>
          <a:p>
            <a:r>
              <a:rPr lang="nl-NL" sz="4400" dirty="0"/>
              <a:t>Wie gaan er mee op reis?</a:t>
            </a:r>
          </a:p>
        </p:txBody>
      </p:sp>
      <p:pic>
        <p:nvPicPr>
          <p:cNvPr id="4" name="Afbeelding 3">
            <a:extLst>
              <a:ext uri="{FF2B5EF4-FFF2-40B4-BE49-F238E27FC236}">
                <a16:creationId xmlns:a16="http://schemas.microsoft.com/office/drawing/2014/main" id="{DD8AB9B3-3095-419E-A45D-D18F2E30D17F}"/>
              </a:ext>
            </a:extLst>
          </p:cNvPr>
          <p:cNvPicPr>
            <a:picLocks noChangeAspect="1"/>
          </p:cNvPicPr>
          <p:nvPr/>
        </p:nvPicPr>
        <p:blipFill>
          <a:blip r:embed="rId3"/>
          <a:stretch>
            <a:fillRect/>
          </a:stretch>
        </p:blipFill>
        <p:spPr>
          <a:xfrm>
            <a:off x="567932" y="1869616"/>
            <a:ext cx="1476581" cy="2191056"/>
          </a:xfrm>
          <a:prstGeom prst="rect">
            <a:avLst/>
          </a:prstGeom>
        </p:spPr>
      </p:pic>
      <p:pic>
        <p:nvPicPr>
          <p:cNvPr id="6" name="Afbeelding 5">
            <a:extLst>
              <a:ext uri="{FF2B5EF4-FFF2-40B4-BE49-F238E27FC236}">
                <a16:creationId xmlns:a16="http://schemas.microsoft.com/office/drawing/2014/main" id="{602E0846-031B-4EE5-ABD5-07478811F5D9}"/>
              </a:ext>
            </a:extLst>
          </p:cNvPr>
          <p:cNvPicPr>
            <a:picLocks noChangeAspect="1"/>
          </p:cNvPicPr>
          <p:nvPr/>
        </p:nvPicPr>
        <p:blipFill>
          <a:blip r:embed="rId4"/>
          <a:stretch>
            <a:fillRect/>
          </a:stretch>
        </p:blipFill>
        <p:spPr>
          <a:xfrm>
            <a:off x="2419569" y="1869616"/>
            <a:ext cx="1495634" cy="2248214"/>
          </a:xfrm>
          <a:prstGeom prst="rect">
            <a:avLst/>
          </a:prstGeom>
        </p:spPr>
      </p:pic>
      <p:pic>
        <p:nvPicPr>
          <p:cNvPr id="7" name="Afbeelding 6">
            <a:extLst>
              <a:ext uri="{FF2B5EF4-FFF2-40B4-BE49-F238E27FC236}">
                <a16:creationId xmlns:a16="http://schemas.microsoft.com/office/drawing/2014/main" id="{95925417-4959-4973-B611-7A1387B5003A}"/>
              </a:ext>
            </a:extLst>
          </p:cNvPr>
          <p:cNvPicPr>
            <a:picLocks noChangeAspect="1"/>
          </p:cNvPicPr>
          <p:nvPr/>
        </p:nvPicPr>
        <p:blipFill>
          <a:blip r:embed="rId5"/>
          <a:stretch>
            <a:fillRect/>
          </a:stretch>
        </p:blipFill>
        <p:spPr>
          <a:xfrm>
            <a:off x="4289365" y="1869616"/>
            <a:ext cx="1479924" cy="2191056"/>
          </a:xfrm>
          <a:prstGeom prst="rect">
            <a:avLst/>
          </a:prstGeom>
        </p:spPr>
      </p:pic>
      <p:pic>
        <p:nvPicPr>
          <p:cNvPr id="8" name="Afbeelding 7">
            <a:extLst>
              <a:ext uri="{FF2B5EF4-FFF2-40B4-BE49-F238E27FC236}">
                <a16:creationId xmlns:a16="http://schemas.microsoft.com/office/drawing/2014/main" id="{53B8BFE2-6783-4BFD-8844-85AF8F2806DC}"/>
              </a:ext>
            </a:extLst>
          </p:cNvPr>
          <p:cNvPicPr>
            <a:picLocks noChangeAspect="1"/>
          </p:cNvPicPr>
          <p:nvPr/>
        </p:nvPicPr>
        <p:blipFill>
          <a:blip r:embed="rId6"/>
          <a:stretch>
            <a:fillRect/>
          </a:stretch>
        </p:blipFill>
        <p:spPr>
          <a:xfrm>
            <a:off x="6143451" y="1869616"/>
            <a:ext cx="1486107" cy="2248214"/>
          </a:xfrm>
          <a:prstGeom prst="rect">
            <a:avLst/>
          </a:prstGeom>
        </p:spPr>
      </p:pic>
      <p:pic>
        <p:nvPicPr>
          <p:cNvPr id="9" name="Afbeelding 8">
            <a:extLst>
              <a:ext uri="{FF2B5EF4-FFF2-40B4-BE49-F238E27FC236}">
                <a16:creationId xmlns:a16="http://schemas.microsoft.com/office/drawing/2014/main" id="{A75FC3B9-D4FD-4C08-A643-9B96E50AD1FE}"/>
              </a:ext>
            </a:extLst>
          </p:cNvPr>
          <p:cNvPicPr>
            <a:picLocks noChangeAspect="1"/>
          </p:cNvPicPr>
          <p:nvPr/>
        </p:nvPicPr>
        <p:blipFill>
          <a:blip r:embed="rId7"/>
          <a:stretch>
            <a:fillRect/>
          </a:stretch>
        </p:blipFill>
        <p:spPr>
          <a:xfrm>
            <a:off x="7997537" y="1883905"/>
            <a:ext cx="1495634" cy="2219635"/>
          </a:xfrm>
          <a:prstGeom prst="rect">
            <a:avLst/>
          </a:prstGeom>
        </p:spPr>
      </p:pic>
      <p:pic>
        <p:nvPicPr>
          <p:cNvPr id="10" name="Afbeelding 9">
            <a:extLst>
              <a:ext uri="{FF2B5EF4-FFF2-40B4-BE49-F238E27FC236}">
                <a16:creationId xmlns:a16="http://schemas.microsoft.com/office/drawing/2014/main" id="{94EADB3D-F027-49BB-80EF-2A8B6F02CE41}"/>
              </a:ext>
            </a:extLst>
          </p:cNvPr>
          <p:cNvPicPr>
            <a:picLocks noChangeAspect="1"/>
          </p:cNvPicPr>
          <p:nvPr/>
        </p:nvPicPr>
        <p:blipFill>
          <a:blip r:embed="rId8"/>
          <a:stretch>
            <a:fillRect/>
          </a:stretch>
        </p:blipFill>
        <p:spPr>
          <a:xfrm>
            <a:off x="567932" y="4205274"/>
            <a:ext cx="1381318" cy="2172003"/>
          </a:xfrm>
          <a:prstGeom prst="rect">
            <a:avLst/>
          </a:prstGeom>
        </p:spPr>
      </p:pic>
      <p:pic>
        <p:nvPicPr>
          <p:cNvPr id="11" name="Afbeelding 10">
            <a:extLst>
              <a:ext uri="{FF2B5EF4-FFF2-40B4-BE49-F238E27FC236}">
                <a16:creationId xmlns:a16="http://schemas.microsoft.com/office/drawing/2014/main" id="{3C8BC8D2-3269-4B9B-8085-4DFAC8523EF8}"/>
              </a:ext>
            </a:extLst>
          </p:cNvPr>
          <p:cNvPicPr>
            <a:picLocks noChangeAspect="1"/>
          </p:cNvPicPr>
          <p:nvPr/>
        </p:nvPicPr>
        <p:blipFill>
          <a:blip r:embed="rId9"/>
          <a:stretch>
            <a:fillRect/>
          </a:stretch>
        </p:blipFill>
        <p:spPr>
          <a:xfrm>
            <a:off x="2419569" y="4225315"/>
            <a:ext cx="1438476" cy="2210108"/>
          </a:xfrm>
          <a:prstGeom prst="rect">
            <a:avLst/>
          </a:prstGeom>
        </p:spPr>
      </p:pic>
      <p:pic>
        <p:nvPicPr>
          <p:cNvPr id="12" name="Afbeelding 11">
            <a:extLst>
              <a:ext uri="{FF2B5EF4-FFF2-40B4-BE49-F238E27FC236}">
                <a16:creationId xmlns:a16="http://schemas.microsoft.com/office/drawing/2014/main" id="{65F2E3A0-8453-4631-B4EA-6F9B04131059}"/>
              </a:ext>
            </a:extLst>
          </p:cNvPr>
          <p:cNvPicPr>
            <a:picLocks noChangeAspect="1"/>
          </p:cNvPicPr>
          <p:nvPr/>
        </p:nvPicPr>
        <p:blipFill>
          <a:blip r:embed="rId10"/>
          <a:stretch>
            <a:fillRect/>
          </a:stretch>
        </p:blipFill>
        <p:spPr>
          <a:xfrm>
            <a:off x="4304931" y="4225315"/>
            <a:ext cx="1467055" cy="2219635"/>
          </a:xfrm>
          <a:prstGeom prst="rect">
            <a:avLst/>
          </a:prstGeom>
        </p:spPr>
      </p:pic>
      <p:pic>
        <p:nvPicPr>
          <p:cNvPr id="13" name="Afbeelding 12">
            <a:extLst>
              <a:ext uri="{FF2B5EF4-FFF2-40B4-BE49-F238E27FC236}">
                <a16:creationId xmlns:a16="http://schemas.microsoft.com/office/drawing/2014/main" id="{F304BEFA-C0A7-4696-805E-92EE606B380B}"/>
              </a:ext>
            </a:extLst>
          </p:cNvPr>
          <p:cNvPicPr>
            <a:picLocks noChangeAspect="1"/>
          </p:cNvPicPr>
          <p:nvPr/>
        </p:nvPicPr>
        <p:blipFill>
          <a:blip r:embed="rId11"/>
          <a:stretch>
            <a:fillRect/>
          </a:stretch>
        </p:blipFill>
        <p:spPr>
          <a:xfrm>
            <a:off x="6218872" y="4225315"/>
            <a:ext cx="1467055" cy="2238687"/>
          </a:xfrm>
          <a:prstGeom prst="rect">
            <a:avLst/>
          </a:prstGeom>
        </p:spPr>
      </p:pic>
      <p:pic>
        <p:nvPicPr>
          <p:cNvPr id="14" name="Afbeelding 13">
            <a:extLst>
              <a:ext uri="{FF2B5EF4-FFF2-40B4-BE49-F238E27FC236}">
                <a16:creationId xmlns:a16="http://schemas.microsoft.com/office/drawing/2014/main" id="{B7ABB3E9-58EE-4B73-A850-F04CB156113F}"/>
              </a:ext>
            </a:extLst>
          </p:cNvPr>
          <p:cNvPicPr>
            <a:picLocks noChangeAspect="1"/>
          </p:cNvPicPr>
          <p:nvPr/>
        </p:nvPicPr>
        <p:blipFill>
          <a:blip r:embed="rId12"/>
          <a:stretch>
            <a:fillRect/>
          </a:stretch>
        </p:blipFill>
        <p:spPr>
          <a:xfrm>
            <a:off x="7997537" y="4262431"/>
            <a:ext cx="1467055" cy="2238687"/>
          </a:xfrm>
          <a:prstGeom prst="rect">
            <a:avLst/>
          </a:prstGeom>
        </p:spPr>
      </p:pic>
    </p:spTree>
    <p:extLst>
      <p:ext uri="{BB962C8B-B14F-4D97-AF65-F5344CB8AC3E}">
        <p14:creationId xmlns:p14="http://schemas.microsoft.com/office/powerpoint/2010/main" val="250292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Programma – </a:t>
            </a:r>
            <a:r>
              <a:rPr lang="nl-NL" sz="4400" b="1" dirty="0"/>
              <a:t>groep 1</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2462213"/>
          </a:xfrm>
          <a:prstGeom prst="rect">
            <a:avLst/>
          </a:prstGeom>
          <a:noFill/>
        </p:spPr>
        <p:txBody>
          <a:bodyPr wrap="square" rtlCol="0">
            <a:spAutoFit/>
          </a:bodyPr>
          <a:lstStyle/>
          <a:p>
            <a:pPr marL="342900" indent="-342900">
              <a:buFontTx/>
              <a:buChar char="-"/>
            </a:pPr>
            <a:r>
              <a:rPr lang="nl-NL" sz="2200" dirty="0"/>
              <a:t>Maandag: verkennen stad, wandeling, vrije tijd in de stad, gezamenlijk diner, avondactiviteit.</a:t>
            </a:r>
          </a:p>
          <a:p>
            <a:pPr marL="342900" indent="-342900">
              <a:buFontTx/>
              <a:buChar char="-"/>
            </a:pPr>
            <a:r>
              <a:rPr lang="nl-NL" sz="2200" dirty="0"/>
              <a:t>Dinsdag: bezoek concentratiekamp Theresienstadt, shoptijd, gezamenlijk diner, in de avond naar theater.</a:t>
            </a:r>
          </a:p>
          <a:p>
            <a:pPr marL="342900" indent="-342900">
              <a:buFontTx/>
              <a:buChar char="-"/>
            </a:pPr>
            <a:r>
              <a:rPr lang="nl-NL" sz="2200" dirty="0"/>
              <a:t>Woensdag: uitchecken (vertrek stad&gt;natuur), sportprogramma (o.a. mountainbiken), gezamenlijk diner, avondactiviteit. </a:t>
            </a:r>
          </a:p>
          <a:p>
            <a:pPr marL="342900" indent="-342900">
              <a:buFontTx/>
              <a:buChar char="-"/>
            </a:pPr>
            <a:r>
              <a:rPr lang="nl-NL" sz="2200" dirty="0"/>
              <a:t>Donderdag: vrije tijd in de schitterende natuur en evt. van faciliteiten in het hotel.</a:t>
            </a:r>
          </a:p>
        </p:txBody>
      </p:sp>
      <p:pic>
        <p:nvPicPr>
          <p:cNvPr id="4" name="Afbeelding 3">
            <a:extLst>
              <a:ext uri="{FF2B5EF4-FFF2-40B4-BE49-F238E27FC236}">
                <a16:creationId xmlns:a16="http://schemas.microsoft.com/office/drawing/2014/main" id="{1A0619A9-3A51-478D-8AE9-4B755BC5AE4E}"/>
              </a:ext>
            </a:extLst>
          </p:cNvPr>
          <p:cNvPicPr>
            <a:picLocks noChangeAspect="1"/>
          </p:cNvPicPr>
          <p:nvPr/>
        </p:nvPicPr>
        <p:blipFill>
          <a:blip r:embed="rId3"/>
          <a:stretch>
            <a:fillRect/>
          </a:stretch>
        </p:blipFill>
        <p:spPr>
          <a:xfrm>
            <a:off x="5694697" y="5273270"/>
            <a:ext cx="6497303" cy="1624326"/>
          </a:xfrm>
          <a:prstGeom prst="rect">
            <a:avLst/>
          </a:prstGeom>
        </p:spPr>
      </p:pic>
    </p:spTree>
    <p:extLst>
      <p:ext uri="{BB962C8B-B14F-4D97-AF65-F5344CB8AC3E}">
        <p14:creationId xmlns:p14="http://schemas.microsoft.com/office/powerpoint/2010/main" val="145169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Programma – </a:t>
            </a:r>
            <a:r>
              <a:rPr lang="nl-NL" sz="4400" b="1" dirty="0"/>
              <a:t>groep 2</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2800767"/>
          </a:xfrm>
          <a:prstGeom prst="rect">
            <a:avLst/>
          </a:prstGeom>
          <a:noFill/>
        </p:spPr>
        <p:txBody>
          <a:bodyPr wrap="square" rtlCol="0">
            <a:spAutoFit/>
          </a:bodyPr>
          <a:lstStyle/>
          <a:p>
            <a:pPr marL="342900" indent="-342900">
              <a:buFontTx/>
              <a:buChar char="-"/>
            </a:pPr>
            <a:r>
              <a:rPr lang="nl-NL" sz="2200" dirty="0"/>
              <a:t>Maandag: sportprogramma (o.a. mountainbiken), gezamenlijk diner, avondactiviteit. </a:t>
            </a:r>
          </a:p>
          <a:p>
            <a:pPr marL="342900" indent="-342900">
              <a:buFontTx/>
              <a:buChar char="-"/>
            </a:pPr>
            <a:r>
              <a:rPr lang="nl-NL" sz="2200" dirty="0"/>
              <a:t>Dinsdagochtend: sportprogramma.</a:t>
            </a:r>
          </a:p>
          <a:p>
            <a:pPr marL="342900" indent="-342900">
              <a:buFontTx/>
              <a:buChar char="-"/>
            </a:pPr>
            <a:r>
              <a:rPr lang="nl-NL" sz="2200" dirty="0"/>
              <a:t>Dinsdagmiddag: bezoek aan concentratiekamp Theresienstadt, gezamenlijk diner, avondactiviteit/vrije tijd in natuur en evt. faciliteiten in het hotel.</a:t>
            </a:r>
          </a:p>
          <a:p>
            <a:pPr marL="342900" indent="-342900">
              <a:buFontTx/>
              <a:buChar char="-"/>
            </a:pPr>
            <a:r>
              <a:rPr lang="nl-NL" sz="2200" dirty="0"/>
              <a:t>Woensdag: uitchecken (natuur&gt;Praag), verkennen stad, vrije tijd, gezamenlijk diner, theater.</a:t>
            </a:r>
          </a:p>
          <a:p>
            <a:pPr marL="342900" indent="-342900">
              <a:buFontTx/>
              <a:buChar char="-"/>
            </a:pPr>
            <a:r>
              <a:rPr lang="nl-NL" sz="2200" dirty="0"/>
              <a:t>Donderdag</a:t>
            </a:r>
            <a:r>
              <a:rPr lang="nl-NL" sz="2200"/>
              <a:t>: shoptijd</a:t>
            </a:r>
            <a:r>
              <a:rPr lang="nl-NL" sz="2200" dirty="0"/>
              <a:t>, nader te bepalen activiteit. </a:t>
            </a:r>
          </a:p>
        </p:txBody>
      </p:sp>
      <p:pic>
        <p:nvPicPr>
          <p:cNvPr id="4" name="Afbeelding 3">
            <a:extLst>
              <a:ext uri="{FF2B5EF4-FFF2-40B4-BE49-F238E27FC236}">
                <a16:creationId xmlns:a16="http://schemas.microsoft.com/office/drawing/2014/main" id="{16E81775-B5D7-427E-9ACA-E1270660EABE}"/>
              </a:ext>
            </a:extLst>
          </p:cNvPr>
          <p:cNvPicPr>
            <a:picLocks noChangeAspect="1"/>
          </p:cNvPicPr>
          <p:nvPr/>
        </p:nvPicPr>
        <p:blipFill>
          <a:blip r:embed="rId3"/>
          <a:stretch>
            <a:fillRect/>
          </a:stretch>
        </p:blipFill>
        <p:spPr>
          <a:xfrm>
            <a:off x="6197774" y="5433238"/>
            <a:ext cx="5994226" cy="1474168"/>
          </a:xfrm>
          <a:prstGeom prst="rect">
            <a:avLst/>
          </a:prstGeom>
        </p:spPr>
      </p:pic>
    </p:spTree>
    <p:extLst>
      <p:ext uri="{BB962C8B-B14F-4D97-AF65-F5344CB8AC3E}">
        <p14:creationId xmlns:p14="http://schemas.microsoft.com/office/powerpoint/2010/main" val="17168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Wat inbegrepen?</a:t>
            </a:r>
            <a:endParaRPr lang="nl-NL" sz="4400" b="1" dirty="0"/>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3816429"/>
          </a:xfrm>
          <a:prstGeom prst="rect">
            <a:avLst/>
          </a:prstGeom>
          <a:noFill/>
        </p:spPr>
        <p:txBody>
          <a:bodyPr wrap="square" rtlCol="0">
            <a:spAutoFit/>
          </a:bodyPr>
          <a:lstStyle/>
          <a:p>
            <a:pPr marL="342900" indent="-342900">
              <a:buFontTx/>
              <a:buChar char="-"/>
            </a:pPr>
            <a:r>
              <a:rPr lang="nl-NL" sz="2200" dirty="0"/>
              <a:t>3x overnachting.</a:t>
            </a:r>
          </a:p>
          <a:p>
            <a:pPr marL="342900" indent="-342900">
              <a:buFontTx/>
              <a:buChar char="-"/>
            </a:pPr>
            <a:r>
              <a:rPr lang="nl-NL" sz="2200" dirty="0"/>
              <a:t>3x ontbijt.</a:t>
            </a:r>
          </a:p>
          <a:p>
            <a:pPr marL="342900" indent="-342900">
              <a:buFontTx/>
              <a:buChar char="-"/>
            </a:pPr>
            <a:r>
              <a:rPr lang="nl-NL" sz="2200" dirty="0"/>
              <a:t>2x lunchpakket.</a:t>
            </a:r>
          </a:p>
          <a:p>
            <a:pPr marL="342900" indent="-342900">
              <a:buFontTx/>
              <a:buChar char="-"/>
            </a:pPr>
            <a:r>
              <a:rPr lang="nl-NL" sz="2200" dirty="0"/>
              <a:t>3x diner.</a:t>
            </a:r>
          </a:p>
          <a:p>
            <a:pPr marL="342900" indent="-342900">
              <a:buFontTx/>
              <a:buChar char="-"/>
            </a:pPr>
            <a:r>
              <a:rPr lang="nl-NL" sz="2200" dirty="0"/>
              <a:t>Activiteitenprogramma.</a:t>
            </a:r>
          </a:p>
          <a:p>
            <a:pPr marL="342900" indent="-342900">
              <a:buFontTx/>
              <a:buChar char="-"/>
            </a:pPr>
            <a:r>
              <a:rPr lang="nl-NL" sz="2200" dirty="0"/>
              <a:t>De bus is de hele reis beschikbaar.</a:t>
            </a:r>
          </a:p>
          <a:p>
            <a:pPr marL="342900" indent="-342900">
              <a:buFontTx/>
              <a:buChar char="-"/>
            </a:pPr>
            <a:r>
              <a:rPr lang="nl-NL" sz="2200" dirty="0"/>
              <a:t>Lakenpakket. </a:t>
            </a:r>
          </a:p>
          <a:p>
            <a:pPr marL="342900" indent="-342900">
              <a:buFontTx/>
              <a:buChar char="-"/>
            </a:pPr>
            <a:r>
              <a:rPr lang="nl-NL" sz="2200" dirty="0"/>
              <a:t>Het allerleukste docententeam van Nederland. </a:t>
            </a:r>
          </a:p>
          <a:p>
            <a:pPr marL="342900" indent="-342900">
              <a:buFontTx/>
              <a:buChar char="-"/>
            </a:pPr>
            <a:endParaRPr lang="nl-NL" sz="2200" dirty="0"/>
          </a:p>
          <a:p>
            <a:pPr marL="342900" indent="-342900">
              <a:buFontTx/>
              <a:buChar char="-"/>
            </a:pPr>
            <a:endParaRPr lang="nl-NL" sz="2200" dirty="0"/>
          </a:p>
          <a:p>
            <a:pPr marL="342900" indent="-342900">
              <a:buFontTx/>
              <a:buChar char="-"/>
            </a:pPr>
            <a:endParaRPr lang="nl-NL" sz="2200" dirty="0"/>
          </a:p>
        </p:txBody>
      </p:sp>
    </p:spTree>
    <p:extLst>
      <p:ext uri="{BB962C8B-B14F-4D97-AF65-F5344CB8AC3E}">
        <p14:creationId xmlns:p14="http://schemas.microsoft.com/office/powerpoint/2010/main" val="134097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Wat meenemen?</a:t>
            </a:r>
            <a:endParaRPr lang="nl-NL" sz="4400" b="1" dirty="0"/>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2462213"/>
          </a:xfrm>
          <a:prstGeom prst="rect">
            <a:avLst/>
          </a:prstGeom>
          <a:noFill/>
        </p:spPr>
        <p:txBody>
          <a:bodyPr wrap="square" rtlCol="0">
            <a:spAutoFit/>
          </a:bodyPr>
          <a:lstStyle/>
          <a:p>
            <a:pPr marL="342900" indent="-342900">
              <a:buFontTx/>
              <a:buChar char="-"/>
            </a:pPr>
            <a:r>
              <a:rPr lang="nl-NL" sz="2200" dirty="0"/>
              <a:t>Geldig paspoort/ID.</a:t>
            </a:r>
          </a:p>
          <a:p>
            <a:pPr marL="342900" indent="-342900">
              <a:buFontTx/>
              <a:buChar char="-"/>
            </a:pPr>
            <a:r>
              <a:rPr lang="nl-NL" sz="2200" dirty="0"/>
              <a:t>Goede kleding, zowel voor sportactiviteiten als in de stad. </a:t>
            </a:r>
          </a:p>
          <a:p>
            <a:pPr marL="342900" indent="-342900">
              <a:buFontTx/>
              <a:buChar char="-"/>
            </a:pPr>
            <a:r>
              <a:rPr lang="nl-NL" sz="2200" dirty="0"/>
              <a:t>Normale schoenen én sportschoenen. </a:t>
            </a:r>
          </a:p>
          <a:p>
            <a:pPr marL="342900" indent="-342900">
              <a:buFontTx/>
              <a:buChar char="-"/>
            </a:pPr>
            <a:r>
              <a:rPr lang="nl-NL" sz="2200" dirty="0"/>
              <a:t>Geld om iets te kopen in de stad.</a:t>
            </a:r>
          </a:p>
          <a:p>
            <a:pPr marL="342900" indent="-342900">
              <a:buFontTx/>
              <a:buChar char="-"/>
            </a:pPr>
            <a:r>
              <a:rPr lang="nl-NL" sz="2200" dirty="0"/>
              <a:t>Klein rugtasje voor dagactiviteiten.</a:t>
            </a:r>
          </a:p>
          <a:p>
            <a:pPr marL="342900" indent="-342900">
              <a:buFontTx/>
              <a:buChar char="-"/>
            </a:pPr>
            <a:endParaRPr lang="nl-NL" sz="2200" dirty="0"/>
          </a:p>
          <a:p>
            <a:pPr marL="342900" indent="-342900">
              <a:buFontTx/>
              <a:buChar char="-"/>
            </a:pPr>
            <a:endParaRPr lang="nl-NL" sz="2200" dirty="0"/>
          </a:p>
        </p:txBody>
      </p:sp>
    </p:spTree>
    <p:extLst>
      <p:ext uri="{BB962C8B-B14F-4D97-AF65-F5344CB8AC3E}">
        <p14:creationId xmlns:p14="http://schemas.microsoft.com/office/powerpoint/2010/main" val="24248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Afspraken</a:t>
            </a:r>
            <a:endParaRPr lang="nl-NL" sz="4400" b="1" dirty="0"/>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3816429"/>
          </a:xfrm>
          <a:prstGeom prst="rect">
            <a:avLst/>
          </a:prstGeom>
          <a:noFill/>
        </p:spPr>
        <p:txBody>
          <a:bodyPr wrap="square" rtlCol="0">
            <a:spAutoFit/>
          </a:bodyPr>
          <a:lstStyle/>
          <a:p>
            <a:pPr marL="342900" indent="-342900">
              <a:buFontTx/>
              <a:buChar char="-"/>
            </a:pPr>
            <a:r>
              <a:rPr lang="nl-NL" sz="2200" dirty="0"/>
              <a:t>Je bent nooit alleen. </a:t>
            </a:r>
          </a:p>
          <a:p>
            <a:pPr marL="342900" indent="-342900">
              <a:buFontTx/>
              <a:buChar char="-"/>
            </a:pPr>
            <a:r>
              <a:rPr lang="nl-NL" sz="2200" dirty="0"/>
              <a:t>Je houdt contact met de begeleider die aan jouw kamer/groepje wordt gekoppeld.</a:t>
            </a:r>
          </a:p>
          <a:p>
            <a:pPr marL="342900" indent="-342900">
              <a:buFontTx/>
              <a:buChar char="-"/>
            </a:pPr>
            <a:r>
              <a:rPr lang="nl-NL" sz="2200" dirty="0"/>
              <a:t>Je respecteert de regels van Praag, ook die van het hostel/hotel.</a:t>
            </a:r>
          </a:p>
          <a:p>
            <a:pPr marL="342900" indent="-342900">
              <a:buFontTx/>
              <a:buChar char="-"/>
            </a:pPr>
            <a:r>
              <a:rPr lang="nl-NL" sz="2200" dirty="0"/>
              <a:t>Afspraken rondom alcohol.</a:t>
            </a:r>
          </a:p>
          <a:p>
            <a:pPr marL="342900" indent="-342900">
              <a:buFontTx/>
              <a:buChar char="-"/>
            </a:pPr>
            <a:r>
              <a:rPr lang="nl-NL" sz="2200" dirty="0"/>
              <a:t>Afspraken rondom </a:t>
            </a:r>
            <a:r>
              <a:rPr lang="nl-NL" sz="2200" dirty="0" err="1"/>
              <a:t>vapen</a:t>
            </a:r>
            <a:r>
              <a:rPr lang="nl-NL" sz="2200" dirty="0"/>
              <a:t>/roken. </a:t>
            </a:r>
          </a:p>
          <a:p>
            <a:pPr marL="342900" indent="-342900">
              <a:buFontTx/>
              <a:buChar char="-"/>
            </a:pPr>
            <a:r>
              <a:rPr lang="nl-NL" sz="2200" dirty="0"/>
              <a:t>Het is een examenreis, voor iedereen die meegaat!</a:t>
            </a:r>
          </a:p>
          <a:p>
            <a:pPr marL="800100" lvl="1" indent="-342900">
              <a:buFontTx/>
              <a:buChar char="-"/>
            </a:pPr>
            <a:r>
              <a:rPr lang="nl-NL" sz="2200" dirty="0"/>
              <a:t>Met elkaar verantwoordelijk dat eenieder het naar zijn/haar zin heeft.</a:t>
            </a:r>
          </a:p>
          <a:p>
            <a:pPr marL="342900" indent="-342900">
              <a:buFontTx/>
              <a:buChar char="-"/>
            </a:pPr>
            <a:endParaRPr lang="nl-NL" sz="2200" dirty="0"/>
          </a:p>
          <a:p>
            <a:pPr marL="342900" indent="-342900">
              <a:buFontTx/>
              <a:buChar char="-"/>
            </a:pPr>
            <a:endParaRPr lang="nl-NL" sz="2200" dirty="0"/>
          </a:p>
          <a:p>
            <a:pPr marL="342900" indent="-342900">
              <a:buFontTx/>
              <a:buChar char="-"/>
            </a:pPr>
            <a:endParaRPr lang="nl-NL" sz="2200" dirty="0"/>
          </a:p>
          <a:p>
            <a:pPr marL="342900" indent="-342900">
              <a:buFontTx/>
              <a:buChar char="-"/>
            </a:pPr>
            <a:endParaRPr lang="nl-NL" sz="2200" dirty="0"/>
          </a:p>
        </p:txBody>
      </p:sp>
      <p:pic>
        <p:nvPicPr>
          <p:cNvPr id="4" name="Afbeelding 3">
            <a:extLst>
              <a:ext uri="{FF2B5EF4-FFF2-40B4-BE49-F238E27FC236}">
                <a16:creationId xmlns:a16="http://schemas.microsoft.com/office/drawing/2014/main" id="{A21B717C-D9D2-4ABB-93C9-38DACF64685B}"/>
              </a:ext>
            </a:extLst>
          </p:cNvPr>
          <p:cNvPicPr>
            <a:picLocks noChangeAspect="1"/>
          </p:cNvPicPr>
          <p:nvPr/>
        </p:nvPicPr>
        <p:blipFill>
          <a:blip r:embed="rId3"/>
          <a:stretch>
            <a:fillRect/>
          </a:stretch>
        </p:blipFill>
        <p:spPr>
          <a:xfrm>
            <a:off x="9286875" y="5286375"/>
            <a:ext cx="2905125" cy="1571625"/>
          </a:xfrm>
          <a:prstGeom prst="rect">
            <a:avLst/>
          </a:prstGeom>
        </p:spPr>
      </p:pic>
      <p:graphicFrame>
        <p:nvGraphicFramePr>
          <p:cNvPr id="5" name="Tabel 4">
            <a:extLst>
              <a:ext uri="{FF2B5EF4-FFF2-40B4-BE49-F238E27FC236}">
                <a16:creationId xmlns:a16="http://schemas.microsoft.com/office/drawing/2014/main" id="{CC0594B1-FE3C-4E84-9A37-AA07F1DA3EC4}"/>
              </a:ext>
            </a:extLst>
          </p:cNvPr>
          <p:cNvGraphicFramePr>
            <a:graphicFrameLocks noGrp="1"/>
          </p:cNvGraphicFramePr>
          <p:nvPr>
            <p:extLst>
              <p:ext uri="{D42A27DB-BD31-4B8C-83A1-F6EECF244321}">
                <p14:modId xmlns:p14="http://schemas.microsoft.com/office/powerpoint/2010/main" val="2480039093"/>
              </p:ext>
            </p:extLst>
          </p:nvPr>
        </p:nvGraphicFramePr>
        <p:xfrm>
          <a:off x="0" y="5760720"/>
          <a:ext cx="5495851" cy="1097280"/>
        </p:xfrm>
        <a:graphic>
          <a:graphicData uri="http://schemas.openxmlformats.org/drawingml/2006/table">
            <a:tbl>
              <a:tblPr firstRow="1" bandRow="1">
                <a:tableStyleId>{5C22544A-7EE6-4342-B048-85BDC9FD1C3A}</a:tableStyleId>
              </a:tblPr>
              <a:tblGrid>
                <a:gridCol w="5495851">
                  <a:extLst>
                    <a:ext uri="{9D8B030D-6E8A-4147-A177-3AD203B41FA5}">
                      <a16:colId xmlns:a16="http://schemas.microsoft.com/office/drawing/2014/main" val="2887224338"/>
                    </a:ext>
                  </a:extLst>
                </a:gridCol>
              </a:tblGrid>
              <a:tr h="370840">
                <a:tc>
                  <a:txBody>
                    <a:bodyPr/>
                    <a:lstStyle/>
                    <a:p>
                      <a:r>
                        <a:rPr lang="nl-NL" sz="2200" dirty="0"/>
                        <a:t>In geval van nood/dringende vragen:</a:t>
                      </a:r>
                    </a:p>
                    <a:p>
                      <a:r>
                        <a:rPr lang="nl-NL" sz="2200" dirty="0"/>
                        <a:t>Tom Romeijn: 06-52547431.</a:t>
                      </a:r>
                    </a:p>
                    <a:p>
                      <a:r>
                        <a:rPr lang="nl-NL" sz="2200" dirty="0"/>
                        <a:t>Helen </a:t>
                      </a:r>
                      <a:r>
                        <a:rPr lang="nl-NL" sz="2200" dirty="0" err="1"/>
                        <a:t>Geleynse</a:t>
                      </a:r>
                      <a:r>
                        <a:rPr lang="nl-NL" sz="2200" dirty="0"/>
                        <a:t>: 06-47320576.</a:t>
                      </a:r>
                    </a:p>
                  </a:txBody>
                  <a:tcPr/>
                </a:tc>
                <a:extLst>
                  <a:ext uri="{0D108BD9-81ED-4DB2-BD59-A6C34878D82A}">
                    <a16:rowId xmlns:a16="http://schemas.microsoft.com/office/drawing/2014/main" val="1372054820"/>
                  </a:ext>
                </a:extLst>
              </a:tr>
            </a:tbl>
          </a:graphicData>
        </a:graphic>
      </p:graphicFrame>
    </p:spTree>
    <p:extLst>
      <p:ext uri="{BB962C8B-B14F-4D97-AF65-F5344CB8AC3E}">
        <p14:creationId xmlns:p14="http://schemas.microsoft.com/office/powerpoint/2010/main" val="841251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D953627-A315-4437-A41E-492ED3AD8850}"/>
              </a:ext>
            </a:extLst>
          </p:cNvPr>
          <p:cNvPicPr>
            <a:picLocks noChangeAspect="1"/>
          </p:cNvPicPr>
          <p:nvPr/>
        </p:nvPicPr>
        <p:blipFill>
          <a:blip r:embed="rId2"/>
          <a:stretch>
            <a:fillRect/>
          </a:stretch>
        </p:blipFill>
        <p:spPr>
          <a:xfrm>
            <a:off x="5452729" y="584789"/>
            <a:ext cx="5422605" cy="5422605"/>
          </a:xfrm>
          <a:prstGeom prst="rect">
            <a:avLst/>
          </a:prstGeom>
        </p:spPr>
      </p:pic>
    </p:spTree>
    <p:extLst>
      <p:ext uri="{BB962C8B-B14F-4D97-AF65-F5344CB8AC3E}">
        <p14:creationId xmlns:p14="http://schemas.microsoft.com/office/powerpoint/2010/main" val="3085767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Eindexamen doen</a:t>
            </a:r>
          </a:p>
        </p:txBody>
      </p:sp>
      <p:pic>
        <p:nvPicPr>
          <p:cNvPr id="7" name="Afbeelding 6">
            <a:extLst>
              <a:ext uri="{FF2B5EF4-FFF2-40B4-BE49-F238E27FC236}">
                <a16:creationId xmlns:a16="http://schemas.microsoft.com/office/drawing/2014/main" id="{3636105D-2D42-48F7-9744-0E0479105CA7}"/>
              </a:ext>
            </a:extLst>
          </p:cNvPr>
          <p:cNvPicPr>
            <a:picLocks noChangeAspect="1"/>
          </p:cNvPicPr>
          <p:nvPr/>
        </p:nvPicPr>
        <p:blipFill>
          <a:blip r:embed="rId3"/>
          <a:stretch>
            <a:fillRect/>
          </a:stretch>
        </p:blipFill>
        <p:spPr>
          <a:xfrm>
            <a:off x="1383119" y="2564956"/>
            <a:ext cx="5257800" cy="2952750"/>
          </a:xfrm>
          <a:prstGeom prst="rect">
            <a:avLst/>
          </a:prstGeom>
        </p:spPr>
      </p:pic>
    </p:spTree>
    <p:extLst>
      <p:ext uri="{BB962C8B-B14F-4D97-AF65-F5344CB8AC3E}">
        <p14:creationId xmlns:p14="http://schemas.microsoft.com/office/powerpoint/2010/main" val="489702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575485" cy="769441"/>
          </a:xfrm>
          <a:prstGeom prst="rect">
            <a:avLst/>
          </a:prstGeom>
          <a:noFill/>
        </p:spPr>
        <p:txBody>
          <a:bodyPr wrap="square" rtlCol="0">
            <a:spAutoFit/>
          </a:bodyPr>
          <a:lstStyle/>
          <a:p>
            <a:r>
              <a:rPr lang="nl-NL" sz="4400" b="1" dirty="0"/>
              <a:t>Hartelijk bedankt voor uw/jullie komst!</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1785104"/>
          </a:xfrm>
          <a:prstGeom prst="rect">
            <a:avLst/>
          </a:prstGeom>
          <a:noFill/>
        </p:spPr>
        <p:txBody>
          <a:bodyPr wrap="square" rtlCol="0">
            <a:spAutoFit/>
          </a:bodyPr>
          <a:lstStyle/>
          <a:p>
            <a:pPr marL="342900" indent="-342900">
              <a:buFontTx/>
              <a:buChar char="-"/>
            </a:pPr>
            <a:endParaRPr lang="nl-NL" sz="2200" dirty="0"/>
          </a:p>
          <a:p>
            <a:r>
              <a:rPr lang="nl-NL" sz="2200" dirty="0"/>
              <a:t>Het docententeam heeft vertrouwen in een geweldige examenuitslag en een supertoffe reis. </a:t>
            </a:r>
          </a:p>
          <a:p>
            <a:pPr marL="342900" indent="-342900">
              <a:buFontTx/>
              <a:buChar char="-"/>
            </a:pPr>
            <a:endParaRPr lang="nl-NL" sz="2200" dirty="0"/>
          </a:p>
          <a:p>
            <a:pPr marL="342900" indent="-342900">
              <a:buFontTx/>
              <a:buChar char="-"/>
            </a:pPr>
            <a:endParaRPr lang="nl-NL" sz="2200" dirty="0"/>
          </a:p>
        </p:txBody>
      </p:sp>
      <p:pic>
        <p:nvPicPr>
          <p:cNvPr id="4" name="Afbeelding 3">
            <a:extLst>
              <a:ext uri="{FF2B5EF4-FFF2-40B4-BE49-F238E27FC236}">
                <a16:creationId xmlns:a16="http://schemas.microsoft.com/office/drawing/2014/main" id="{C56D6ADD-9C18-4BED-B9C7-8E97DE8C1D9D}"/>
              </a:ext>
            </a:extLst>
          </p:cNvPr>
          <p:cNvPicPr>
            <a:picLocks noChangeAspect="1"/>
          </p:cNvPicPr>
          <p:nvPr/>
        </p:nvPicPr>
        <p:blipFill>
          <a:blip r:embed="rId3"/>
          <a:stretch>
            <a:fillRect/>
          </a:stretch>
        </p:blipFill>
        <p:spPr>
          <a:xfrm>
            <a:off x="7535271" y="4245500"/>
            <a:ext cx="3538705" cy="1516588"/>
          </a:xfrm>
          <a:prstGeom prst="rect">
            <a:avLst/>
          </a:prstGeom>
        </p:spPr>
      </p:pic>
    </p:spTree>
    <p:extLst>
      <p:ext uri="{BB962C8B-B14F-4D97-AF65-F5344CB8AC3E}">
        <p14:creationId xmlns:p14="http://schemas.microsoft.com/office/powerpoint/2010/main" val="266256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955573"/>
            <a:ext cx="9232871" cy="769441"/>
          </a:xfrm>
          <a:prstGeom prst="rect">
            <a:avLst/>
          </a:prstGeom>
          <a:noFill/>
        </p:spPr>
        <p:txBody>
          <a:bodyPr wrap="square" rtlCol="0">
            <a:spAutoFit/>
          </a:bodyPr>
          <a:lstStyle/>
          <a:p>
            <a:r>
              <a:rPr lang="nl-NL" sz="4400" dirty="0"/>
              <a:t>Belangrijkste data</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06296" y="1840872"/>
            <a:ext cx="9992190" cy="6001643"/>
          </a:xfrm>
          <a:prstGeom prst="rect">
            <a:avLst/>
          </a:prstGeom>
          <a:noFill/>
        </p:spPr>
        <p:txBody>
          <a:bodyPr wrap="square" rtlCol="0">
            <a:spAutoFit/>
          </a:bodyPr>
          <a:lstStyle/>
          <a:p>
            <a:pPr marL="342900" indent="-342900">
              <a:buFontTx/>
              <a:buChar char="-"/>
            </a:pPr>
            <a:r>
              <a:rPr lang="nl-NL" sz="2400" dirty="0"/>
              <a:t>Vrijdag 10 april: 		sluiting van Somtoday.</a:t>
            </a:r>
          </a:p>
          <a:p>
            <a:pPr lvl="8"/>
            <a:r>
              <a:rPr lang="nl-NL" sz="2400" dirty="0"/>
              <a:t>- * in de lijst = geen examen doen.  </a:t>
            </a:r>
          </a:p>
          <a:p>
            <a:pPr marL="342900" indent="-342900">
              <a:buFontTx/>
              <a:buChar char="-"/>
            </a:pPr>
            <a:r>
              <a:rPr lang="nl-NL" sz="2400" dirty="0"/>
              <a:t>Zondag 12 april: 		tekenen van cijferlijst (voor Praagleerlingen).</a:t>
            </a:r>
          </a:p>
          <a:p>
            <a:pPr marL="342900" indent="-342900">
              <a:buFontTx/>
              <a:buChar char="-"/>
            </a:pPr>
            <a:r>
              <a:rPr lang="nl-NL" sz="2400" dirty="0"/>
              <a:t>Maandag 13 april:		overige leerlingen tekenen cijferlijst.</a:t>
            </a:r>
          </a:p>
          <a:p>
            <a:pPr marL="342900" indent="-342900">
              <a:buFontTx/>
              <a:buChar char="-"/>
            </a:pPr>
            <a:r>
              <a:rPr lang="nl-NL" sz="2400" dirty="0"/>
              <a:t>Vrijdag 8 mei:		start centraal examen.</a:t>
            </a:r>
          </a:p>
          <a:p>
            <a:pPr marL="342900" indent="-342900">
              <a:buFontTx/>
              <a:buChar char="-"/>
            </a:pPr>
            <a:r>
              <a:rPr lang="nl-NL" sz="2400" dirty="0"/>
              <a:t>Dinsdag 26 mei:		laatste examen van tijdvak 1.</a:t>
            </a:r>
          </a:p>
          <a:p>
            <a:pPr marL="342900" indent="-342900">
              <a:buFontTx/>
              <a:buChar char="-"/>
            </a:pPr>
            <a:r>
              <a:rPr lang="nl-NL" sz="2400" dirty="0"/>
              <a:t>Donderdag 11 juni: 	uitslag van tijdvak 1. </a:t>
            </a:r>
          </a:p>
          <a:p>
            <a:pPr marL="342900" indent="-342900">
              <a:buFontTx/>
              <a:buChar char="-"/>
            </a:pPr>
            <a:r>
              <a:rPr lang="nl-NL" sz="2400" dirty="0"/>
              <a:t>Dinsdag 16 juni:		start van tijdvak 2.</a:t>
            </a:r>
          </a:p>
          <a:p>
            <a:pPr marL="342900" indent="-342900">
              <a:buFontTx/>
              <a:buChar char="-"/>
            </a:pPr>
            <a:r>
              <a:rPr lang="nl-NL" sz="2400" dirty="0"/>
              <a:t>Dinsdag 23 juni:		laatste examen van tijdvak 1.</a:t>
            </a:r>
          </a:p>
          <a:p>
            <a:pPr marL="342900" indent="-342900">
              <a:buFontTx/>
              <a:buChar char="-"/>
            </a:pPr>
            <a:r>
              <a:rPr lang="nl-NL" sz="2400" dirty="0"/>
              <a:t>Dinsdag 30 juni:		uitslag van tijdvak 2.</a:t>
            </a:r>
          </a:p>
          <a:p>
            <a:pPr marL="342900" indent="-342900">
              <a:buFontTx/>
              <a:buChar char="-"/>
            </a:pPr>
            <a:r>
              <a:rPr lang="nl-NL" sz="2400" dirty="0"/>
              <a:t>Woensdag 8 juli:		diploma-uitreiking. </a:t>
            </a:r>
          </a:p>
          <a:p>
            <a:pPr marL="342900" indent="-342900">
              <a:buFontTx/>
              <a:buChar char="-"/>
            </a:pPr>
            <a:endParaRPr lang="nl-NL" sz="2400" dirty="0"/>
          </a:p>
          <a:p>
            <a:pPr marL="342900" indent="-342900">
              <a:buFontTx/>
              <a:buChar char="-"/>
            </a:pPr>
            <a:endParaRPr lang="nl-NL" sz="2400" dirty="0"/>
          </a:p>
          <a:p>
            <a:pPr marL="342900" indent="-342900">
              <a:buFontTx/>
              <a:buChar char="-"/>
            </a:pPr>
            <a:endParaRPr lang="nl-NL" sz="2400" dirty="0"/>
          </a:p>
          <a:p>
            <a:pPr marL="342900" indent="-342900">
              <a:buFontTx/>
              <a:buChar char="-"/>
            </a:pPr>
            <a:endParaRPr lang="nl-NL" sz="2400" dirty="0"/>
          </a:p>
          <a:p>
            <a:pPr marL="342900" indent="-342900">
              <a:buFontTx/>
              <a:buChar char="-"/>
            </a:pPr>
            <a:endParaRPr lang="nl-NL" sz="2400" dirty="0"/>
          </a:p>
        </p:txBody>
      </p:sp>
    </p:spTree>
    <p:extLst>
      <p:ext uri="{BB962C8B-B14F-4D97-AF65-F5344CB8AC3E}">
        <p14:creationId xmlns:p14="http://schemas.microsoft.com/office/powerpoint/2010/main" val="405133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769441"/>
          </a:xfrm>
          <a:prstGeom prst="rect">
            <a:avLst/>
          </a:prstGeom>
          <a:noFill/>
        </p:spPr>
        <p:txBody>
          <a:bodyPr wrap="square" rtlCol="0">
            <a:spAutoFit/>
          </a:bodyPr>
          <a:lstStyle/>
          <a:p>
            <a:r>
              <a:rPr lang="nl-NL" sz="4400" dirty="0"/>
              <a:t>Programma tot aan centrale examens</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939028" cy="2800767"/>
          </a:xfrm>
          <a:prstGeom prst="rect">
            <a:avLst/>
          </a:prstGeom>
          <a:noFill/>
        </p:spPr>
        <p:txBody>
          <a:bodyPr wrap="square" rtlCol="0">
            <a:spAutoFit/>
          </a:bodyPr>
          <a:lstStyle/>
          <a:p>
            <a:pPr marL="342900" indent="-342900">
              <a:buFontTx/>
              <a:buChar char="-"/>
            </a:pPr>
            <a:r>
              <a:rPr lang="nl-NL" sz="2200" dirty="0"/>
              <a:t>Er zijn nog acht officiële lesdagen.</a:t>
            </a:r>
          </a:p>
          <a:p>
            <a:pPr marL="342900" indent="-342900">
              <a:buFontTx/>
              <a:buChar char="-"/>
            </a:pPr>
            <a:r>
              <a:rPr lang="nl-NL" sz="2200" dirty="0"/>
              <a:t>12-16 april is de reis naar Praag, thuisblijvers volgen een programma op school.</a:t>
            </a:r>
          </a:p>
          <a:p>
            <a:pPr marL="342900" indent="-342900">
              <a:buFontTx/>
              <a:buChar char="-"/>
            </a:pPr>
            <a:endParaRPr lang="nl-NL" sz="2200" dirty="0"/>
          </a:p>
          <a:p>
            <a:pPr marL="342900" indent="-342900">
              <a:buFontTx/>
              <a:buChar char="-"/>
            </a:pPr>
            <a:r>
              <a:rPr lang="nl-NL" sz="2200" dirty="0"/>
              <a:t>Er worden extra workshops en examentrainingen gegeven. </a:t>
            </a:r>
          </a:p>
          <a:p>
            <a:pPr marL="800100" lvl="1" indent="-342900">
              <a:buFontTx/>
              <a:buChar char="-"/>
            </a:pPr>
            <a:r>
              <a:rPr lang="nl-NL" sz="2200" dirty="0"/>
              <a:t>Ook in de meivakantie. </a:t>
            </a:r>
          </a:p>
          <a:p>
            <a:pPr marL="342900" indent="-342900">
              <a:buFontTx/>
              <a:buChar char="-"/>
            </a:pPr>
            <a:r>
              <a:rPr lang="nl-NL" sz="2200" dirty="0"/>
              <a:t>Een overzicht hiervan volgt deze week. </a:t>
            </a:r>
          </a:p>
          <a:p>
            <a:pPr marL="342900" indent="-342900">
              <a:buFontTx/>
              <a:buChar char="-"/>
            </a:pPr>
            <a:endParaRPr lang="nl-NL" sz="2200" dirty="0"/>
          </a:p>
          <a:p>
            <a:pPr marL="342900" indent="-342900">
              <a:buFontTx/>
              <a:buChar char="-"/>
            </a:pPr>
            <a:r>
              <a:rPr lang="nl-NL" sz="2200" dirty="0"/>
              <a:t>Op ouderwetse manier inschrijven!</a:t>
            </a:r>
          </a:p>
        </p:txBody>
      </p:sp>
      <p:pic>
        <p:nvPicPr>
          <p:cNvPr id="5" name="Afbeelding 4">
            <a:extLst>
              <a:ext uri="{FF2B5EF4-FFF2-40B4-BE49-F238E27FC236}">
                <a16:creationId xmlns:a16="http://schemas.microsoft.com/office/drawing/2014/main" id="{CF57BDDF-BB06-4CEE-AA4D-0CC17C40E5F7}"/>
              </a:ext>
            </a:extLst>
          </p:cNvPr>
          <p:cNvPicPr>
            <a:picLocks noChangeAspect="1"/>
          </p:cNvPicPr>
          <p:nvPr/>
        </p:nvPicPr>
        <p:blipFill>
          <a:blip r:embed="rId3"/>
          <a:stretch>
            <a:fillRect/>
          </a:stretch>
        </p:blipFill>
        <p:spPr>
          <a:xfrm>
            <a:off x="8111806" y="4028483"/>
            <a:ext cx="3775394" cy="2123659"/>
          </a:xfrm>
          <a:prstGeom prst="rect">
            <a:avLst/>
          </a:prstGeom>
        </p:spPr>
      </p:pic>
    </p:spTree>
    <p:extLst>
      <p:ext uri="{BB962C8B-B14F-4D97-AF65-F5344CB8AC3E}">
        <p14:creationId xmlns:p14="http://schemas.microsoft.com/office/powerpoint/2010/main" val="14773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914400" y="1340294"/>
            <a:ext cx="10451805" cy="769441"/>
          </a:xfrm>
          <a:prstGeom prst="rect">
            <a:avLst/>
          </a:prstGeom>
          <a:noFill/>
        </p:spPr>
        <p:txBody>
          <a:bodyPr wrap="square" rtlCol="0">
            <a:spAutoFit/>
          </a:bodyPr>
          <a:lstStyle/>
          <a:p>
            <a:r>
              <a:rPr lang="nl-NL" sz="4400" dirty="0"/>
              <a:t>Afspraken en regels bij het centraal examen</a:t>
            </a:r>
          </a:p>
        </p:txBody>
      </p:sp>
      <p:pic>
        <p:nvPicPr>
          <p:cNvPr id="5" name="Afbeelding 4">
            <a:extLst>
              <a:ext uri="{FF2B5EF4-FFF2-40B4-BE49-F238E27FC236}">
                <a16:creationId xmlns:a16="http://schemas.microsoft.com/office/drawing/2014/main" id="{C93C0B0A-0AA8-4854-AFA8-D69216B9E5F4}"/>
              </a:ext>
            </a:extLst>
          </p:cNvPr>
          <p:cNvPicPr>
            <a:picLocks noChangeAspect="1"/>
          </p:cNvPicPr>
          <p:nvPr/>
        </p:nvPicPr>
        <p:blipFill>
          <a:blip r:embed="rId2"/>
          <a:stretch>
            <a:fillRect/>
          </a:stretch>
        </p:blipFill>
        <p:spPr>
          <a:xfrm>
            <a:off x="914400" y="2336882"/>
            <a:ext cx="10994850" cy="3180824"/>
          </a:xfrm>
          <a:prstGeom prst="rect">
            <a:avLst/>
          </a:prstGeom>
        </p:spPr>
      </p:pic>
    </p:spTree>
    <p:extLst>
      <p:ext uri="{BB962C8B-B14F-4D97-AF65-F5344CB8AC3E}">
        <p14:creationId xmlns:p14="http://schemas.microsoft.com/office/powerpoint/2010/main" val="123400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10FD8A7-AD01-4D84-ABB0-D1B94F44A350}"/>
              </a:ext>
            </a:extLst>
          </p:cNvPr>
          <p:cNvPicPr>
            <a:picLocks noChangeAspect="1"/>
          </p:cNvPicPr>
          <p:nvPr/>
        </p:nvPicPr>
        <p:blipFill>
          <a:blip r:embed="rId2"/>
          <a:stretch>
            <a:fillRect/>
          </a:stretch>
        </p:blipFill>
        <p:spPr>
          <a:xfrm>
            <a:off x="0" y="1513723"/>
            <a:ext cx="12057321" cy="1635730"/>
          </a:xfrm>
          <a:prstGeom prst="rect">
            <a:avLst/>
          </a:prstGeom>
        </p:spPr>
      </p:pic>
      <p:pic>
        <p:nvPicPr>
          <p:cNvPr id="3" name="Afbeelding 2">
            <a:extLst>
              <a:ext uri="{FF2B5EF4-FFF2-40B4-BE49-F238E27FC236}">
                <a16:creationId xmlns:a16="http://schemas.microsoft.com/office/drawing/2014/main" id="{3C8E17F7-0A76-400E-9947-B25667877B1F}"/>
              </a:ext>
            </a:extLst>
          </p:cNvPr>
          <p:cNvPicPr>
            <a:picLocks noChangeAspect="1"/>
          </p:cNvPicPr>
          <p:nvPr/>
        </p:nvPicPr>
        <p:blipFill>
          <a:blip r:embed="rId3"/>
          <a:stretch>
            <a:fillRect/>
          </a:stretch>
        </p:blipFill>
        <p:spPr>
          <a:xfrm>
            <a:off x="1" y="3680048"/>
            <a:ext cx="11961628" cy="1439265"/>
          </a:xfrm>
          <a:prstGeom prst="rect">
            <a:avLst/>
          </a:prstGeom>
        </p:spPr>
      </p:pic>
    </p:spTree>
    <p:extLst>
      <p:ext uri="{BB962C8B-B14F-4D97-AF65-F5344CB8AC3E}">
        <p14:creationId xmlns:p14="http://schemas.microsoft.com/office/powerpoint/2010/main" val="2635906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276444" y="955573"/>
            <a:ext cx="9232871" cy="769441"/>
          </a:xfrm>
          <a:prstGeom prst="rect">
            <a:avLst/>
          </a:prstGeom>
          <a:noFill/>
        </p:spPr>
        <p:txBody>
          <a:bodyPr wrap="square" rtlCol="0">
            <a:spAutoFit/>
          </a:bodyPr>
          <a:lstStyle/>
          <a:p>
            <a:r>
              <a:rPr lang="nl-NL" sz="4400" dirty="0"/>
              <a:t>Examen doen, de locatie… </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370349" cy="707886"/>
          </a:xfrm>
          <a:prstGeom prst="rect">
            <a:avLst/>
          </a:prstGeom>
          <a:noFill/>
        </p:spPr>
        <p:txBody>
          <a:bodyPr wrap="square" rtlCol="0">
            <a:spAutoFit/>
          </a:bodyPr>
          <a:lstStyle/>
          <a:p>
            <a:endParaRPr lang="nl-NL" sz="2200" dirty="0"/>
          </a:p>
          <a:p>
            <a:pPr marL="285750" indent="-285750">
              <a:buFontTx/>
              <a:buChar char="-"/>
            </a:pPr>
            <a:endParaRPr lang="nl-NL" dirty="0"/>
          </a:p>
        </p:txBody>
      </p:sp>
      <p:pic>
        <p:nvPicPr>
          <p:cNvPr id="4" name="Afbeelding 3">
            <a:extLst>
              <a:ext uri="{FF2B5EF4-FFF2-40B4-BE49-F238E27FC236}">
                <a16:creationId xmlns:a16="http://schemas.microsoft.com/office/drawing/2014/main" id="{99865643-4186-4634-9D0B-EDE51FD9D990}"/>
              </a:ext>
            </a:extLst>
          </p:cNvPr>
          <p:cNvPicPr>
            <a:picLocks noChangeAspect="1"/>
          </p:cNvPicPr>
          <p:nvPr/>
        </p:nvPicPr>
        <p:blipFill>
          <a:blip r:embed="rId3"/>
          <a:stretch>
            <a:fillRect/>
          </a:stretch>
        </p:blipFill>
        <p:spPr>
          <a:xfrm>
            <a:off x="1444143" y="2077674"/>
            <a:ext cx="4557664" cy="3605747"/>
          </a:xfrm>
          <a:prstGeom prst="rect">
            <a:avLst/>
          </a:prstGeom>
        </p:spPr>
      </p:pic>
      <p:pic>
        <p:nvPicPr>
          <p:cNvPr id="5" name="Afbeelding 4">
            <a:extLst>
              <a:ext uri="{FF2B5EF4-FFF2-40B4-BE49-F238E27FC236}">
                <a16:creationId xmlns:a16="http://schemas.microsoft.com/office/drawing/2014/main" id="{4AAA0D8E-7078-4250-B50F-B746E8CE0D57}"/>
              </a:ext>
            </a:extLst>
          </p:cNvPr>
          <p:cNvPicPr>
            <a:picLocks noChangeAspect="1"/>
          </p:cNvPicPr>
          <p:nvPr/>
        </p:nvPicPr>
        <p:blipFill>
          <a:blip r:embed="rId4"/>
          <a:stretch>
            <a:fillRect/>
          </a:stretch>
        </p:blipFill>
        <p:spPr>
          <a:xfrm>
            <a:off x="7223211" y="2142580"/>
            <a:ext cx="4557664" cy="3418248"/>
          </a:xfrm>
          <a:prstGeom prst="rect">
            <a:avLst/>
          </a:prstGeom>
        </p:spPr>
      </p:pic>
    </p:spTree>
    <p:extLst>
      <p:ext uri="{BB962C8B-B14F-4D97-AF65-F5344CB8AC3E}">
        <p14:creationId xmlns:p14="http://schemas.microsoft.com/office/powerpoint/2010/main" val="185488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7917C7A6-A308-44EC-B3BC-F9D03F825489}"/>
              </a:ext>
            </a:extLst>
          </p:cNvPr>
          <p:cNvSpPr txBox="1"/>
          <p:nvPr/>
        </p:nvSpPr>
        <p:spPr>
          <a:xfrm>
            <a:off x="1306296" y="1340294"/>
            <a:ext cx="9232871" cy="1446550"/>
          </a:xfrm>
          <a:prstGeom prst="rect">
            <a:avLst/>
          </a:prstGeom>
          <a:noFill/>
        </p:spPr>
        <p:txBody>
          <a:bodyPr wrap="square" rtlCol="0">
            <a:spAutoFit/>
          </a:bodyPr>
          <a:lstStyle/>
          <a:p>
            <a:r>
              <a:rPr lang="nl-NL" sz="4400" dirty="0"/>
              <a:t>De vraag der vragen: wanneer ben je geslaagd?</a:t>
            </a:r>
          </a:p>
        </p:txBody>
      </p:sp>
      <p:sp>
        <p:nvSpPr>
          <p:cNvPr id="3" name="Tekstvak 2">
            <a:extLst>
              <a:ext uri="{FF2B5EF4-FFF2-40B4-BE49-F238E27FC236}">
                <a16:creationId xmlns:a16="http://schemas.microsoft.com/office/drawing/2014/main" id="{DFE986AE-00B1-4532-99A2-F208A7F3157A}"/>
              </a:ext>
            </a:extLst>
          </p:cNvPr>
          <p:cNvSpPr txBox="1"/>
          <p:nvPr/>
        </p:nvSpPr>
        <p:spPr>
          <a:xfrm>
            <a:off x="1310219" y="2460396"/>
            <a:ext cx="9370349" cy="1785104"/>
          </a:xfrm>
          <a:prstGeom prst="rect">
            <a:avLst/>
          </a:prstGeom>
          <a:noFill/>
        </p:spPr>
        <p:txBody>
          <a:bodyPr wrap="square" rtlCol="0">
            <a:spAutoFit/>
          </a:bodyPr>
          <a:lstStyle/>
          <a:p>
            <a:pPr marL="285750" indent="-285750">
              <a:buFontTx/>
              <a:buChar char="-"/>
            </a:pPr>
            <a:endParaRPr lang="nl-NL" sz="2200" dirty="0"/>
          </a:p>
          <a:p>
            <a:pPr marL="285750" indent="-285750">
              <a:buFontTx/>
              <a:buChar char="-"/>
            </a:pPr>
            <a:endParaRPr lang="nl-NL" sz="2200" dirty="0">
              <a:hlinkClick r:id="rId2"/>
            </a:endParaRPr>
          </a:p>
          <a:p>
            <a:pPr marL="285750" indent="-285750">
              <a:buFontTx/>
              <a:buChar char="-"/>
            </a:pPr>
            <a:r>
              <a:rPr lang="nl-NL" sz="2200" dirty="0">
                <a:hlinkClick r:id="rId2"/>
              </a:rPr>
              <a:t>https://www.rijksoverheid.nl/onderwerpen/eindexamens/havo/eindexameneisen-havo</a:t>
            </a:r>
            <a:r>
              <a:rPr lang="nl-NL" sz="2200" dirty="0"/>
              <a:t> </a:t>
            </a:r>
          </a:p>
          <a:p>
            <a:pPr marL="285750" indent="-285750">
              <a:buFontTx/>
              <a:buChar char="-"/>
            </a:pPr>
            <a:endParaRPr lang="nl-NL" sz="2200" dirty="0"/>
          </a:p>
        </p:txBody>
      </p:sp>
      <p:pic>
        <p:nvPicPr>
          <p:cNvPr id="5" name="Afbeelding 4">
            <a:extLst>
              <a:ext uri="{FF2B5EF4-FFF2-40B4-BE49-F238E27FC236}">
                <a16:creationId xmlns:a16="http://schemas.microsoft.com/office/drawing/2014/main" id="{65282484-828C-49B2-9549-7E6FAE2D240D}"/>
              </a:ext>
            </a:extLst>
          </p:cNvPr>
          <p:cNvPicPr>
            <a:picLocks noChangeAspect="1"/>
          </p:cNvPicPr>
          <p:nvPr/>
        </p:nvPicPr>
        <p:blipFill>
          <a:blip r:embed="rId3"/>
          <a:stretch>
            <a:fillRect/>
          </a:stretch>
        </p:blipFill>
        <p:spPr>
          <a:xfrm>
            <a:off x="1310219" y="4071157"/>
            <a:ext cx="8735644" cy="1943371"/>
          </a:xfrm>
          <a:prstGeom prst="rect">
            <a:avLst/>
          </a:prstGeom>
        </p:spPr>
      </p:pic>
    </p:spTree>
    <p:extLst>
      <p:ext uri="{BB962C8B-B14F-4D97-AF65-F5344CB8AC3E}">
        <p14:creationId xmlns:p14="http://schemas.microsoft.com/office/powerpoint/2010/main" val="403707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GVP-groen">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VP-Presentatie1" id="{C086EC1F-6157-A749-A50D-3A27B0213FF7}" vid="{76CC766D-66AF-2C44-87B0-517570CFAC6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c909ee-62b0-40fa-8f28-b47526c937b0">
      <Terms xmlns="http://schemas.microsoft.com/office/infopath/2007/PartnerControls"/>
    </lcf76f155ced4ddcb4097134ff3c332f>
    <TaxCatchAll xmlns="eb0f1fed-14cc-4e06-baa9-68e85cfcda6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47EF70F70030469B4E110ABD5BD174" ma:contentTypeVersion="12" ma:contentTypeDescription="Een nieuw document maken." ma:contentTypeScope="" ma:versionID="b46e77b75557c99f52675605a9070366">
  <xsd:schema xmlns:xsd="http://www.w3.org/2001/XMLSchema" xmlns:xs="http://www.w3.org/2001/XMLSchema" xmlns:p="http://schemas.microsoft.com/office/2006/metadata/properties" xmlns:ns2="56c909ee-62b0-40fa-8f28-b47526c937b0" xmlns:ns3="eb0f1fed-14cc-4e06-baa9-68e85cfcda6f" targetNamespace="http://schemas.microsoft.com/office/2006/metadata/properties" ma:root="true" ma:fieldsID="73f6d1b410d7bfe3b8662bfe709b72f6" ns2:_="" ns3:_="">
    <xsd:import namespace="56c909ee-62b0-40fa-8f28-b47526c937b0"/>
    <xsd:import namespace="eb0f1fed-14cc-4e06-baa9-68e85cfcda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909ee-62b0-40fa-8f28-b47526c93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e2d38bfe-724d-43c8-9f38-d5fd3398cd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0f1fed-14cc-4e06-baa9-68e85cfcda6f"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8" nillable="true" ma:displayName="Taxonomy Catch All Column" ma:hidden="true" ma:list="{81bc00cd-d34e-495a-a8e0-6842d5aa4ce0}" ma:internalName="TaxCatchAll" ma:showField="CatchAllData" ma:web="eb0f1fed-14cc-4e06-baa9-68e85cfcda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8AD507-CF83-4EBB-B38D-6EA41927EF8A}">
  <ds:schemaRefs>
    <ds:schemaRef ds:uri="http://schemas.openxmlformats.org/package/2006/metadata/core-properties"/>
    <ds:schemaRef ds:uri="eb0f1fed-14cc-4e06-baa9-68e85cfcda6f"/>
    <ds:schemaRef ds:uri="http://purl.org/dc/dcmitype/"/>
    <ds:schemaRef ds:uri="56c909ee-62b0-40fa-8f28-b47526c937b0"/>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3FF32CB-AF1D-4419-BA2A-3D18EB044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c909ee-62b0-40fa-8f28-b47526c937b0"/>
    <ds:schemaRef ds:uri="eb0f1fed-14cc-4e06-baa9-68e85cfcda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5D66E5-C6F9-4679-AF33-4F0500EFE7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GVP-Presentatie-Template</Template>
  <TotalTime>1492</TotalTime>
  <Words>1116</Words>
  <Application>Microsoft Office PowerPoint</Application>
  <PresentationFormat>Widescreen</PresentationFormat>
  <Paragraphs>345</Paragraphs>
  <Slides>30</Slides>
  <Notes>21</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Kantoorthema</vt:lpstr>
      <vt:lpstr>Informatieavond 5 havo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Praag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Elsbeth Bouwhuis</dc:creator>
  <cp:lastModifiedBy>Laura Waalboer</cp:lastModifiedBy>
  <cp:revision>59</cp:revision>
  <dcterms:created xsi:type="dcterms:W3CDTF">2021-07-21T13:35:31Z</dcterms:created>
  <dcterms:modified xsi:type="dcterms:W3CDTF">2026-03-27T15:39:06Z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0x0101008B47EF70F70030469B4E110ABD5BD174</vt:lpwstr>
  </property>
  <property fmtid="{D5CDD505-2E9C-101B-9397-08002B2CF9AE}" pid="3" name="Documenttype">
    <vt:lpwstr/>
  </property>
</Properties>
</file>