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9" r:id="rId8"/>
    <p:sldId id="264" r:id="rId9"/>
    <p:sldId id="266" r:id="rId10"/>
    <p:sldId id="267" r:id="rId11"/>
    <p:sldId id="270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aalboer" userId="5a2d3071-f870-43f1-a850-4be846e7f178" providerId="ADAL" clId="{A81CC725-8254-4E74-9659-05345383AAFB}"/>
    <pc:docChg chg="modSld">
      <pc:chgData name="Laura Waalboer" userId="5a2d3071-f870-43f1-a850-4be846e7f178" providerId="ADAL" clId="{A81CC725-8254-4E74-9659-05345383AAFB}" dt="2026-03-13T13:25:28.960" v="1" actId="20577"/>
      <pc:docMkLst>
        <pc:docMk/>
      </pc:docMkLst>
      <pc:sldChg chg="modSp mod">
        <pc:chgData name="Laura Waalboer" userId="5a2d3071-f870-43f1-a850-4be846e7f178" providerId="ADAL" clId="{A81CC725-8254-4E74-9659-05345383AAFB}" dt="2026-03-13T13:25:28.960" v="1" actId="20577"/>
        <pc:sldMkLst>
          <pc:docMk/>
          <pc:sldMk cId="839003470" sldId="264"/>
        </pc:sldMkLst>
        <pc:spChg chg="mod">
          <ac:chgData name="Laura Waalboer" userId="5a2d3071-f870-43f1-a850-4be846e7f178" providerId="ADAL" clId="{A81CC725-8254-4E74-9659-05345383AAFB}" dt="2026-03-13T13:25:28.960" v="1" actId="20577"/>
          <ac:spMkLst>
            <pc:docMk/>
            <pc:sldMk cId="839003470" sldId="264"/>
            <ac:spMk id="3" creationId="{AB486ACC-A605-01F8-885A-4E8FE8F61A7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5359D-8AC8-2240-34BC-DA536141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6EDC2A-0B83-5F90-153C-450925DE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4A006-B44E-81D2-74DC-A175994A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935766-0B42-C01D-DD30-75C07A84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4A87DE-FF08-7D81-F39C-8F053E5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38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66DAE-6D68-BEA8-5301-02E05EDD9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B4D68E-B1A1-1CBE-CDFC-31069166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84B1F5-41B3-AA53-DE34-DEA8A02D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69A5AD-41FF-D74D-053B-F124183C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CD329C-B87B-57C1-69DD-93AE9312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32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C3CE46-4DC5-1543-E447-C0B1E2C0E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20619A-88BE-871A-B632-1950FFC7B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EE3B44-A310-0AFC-FBBE-9BC3317E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54F4E9-A405-6E2C-0FBE-D55D887A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59CBFF-893B-4DFC-C989-4C44AFD9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37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0A4FE-8B14-8480-9E8D-E73F4593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CD9B3-93EF-35F1-AD15-10EC09D1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CE9457-57E7-9766-839A-D4957998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EB9AB2-227E-5D82-9F8D-3BA974B8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FE008-DDC4-F680-1FCF-51DAFA0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2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7CC4F-40D8-8AA4-314D-BCE14A9C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F444A-7B37-E97A-CDC0-6E41CBC7C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89EE7F-7AAA-B92B-5F87-3409270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631C88-C941-A592-92CA-7C9ACFE3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B85209-4327-2A87-7DBE-2C6D1344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5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8AD67-9081-1850-CD2A-37CB9E25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4AA1B-AED0-B9D5-89D5-953E66D8C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D51A75-9CDE-AB66-1B71-371CB9252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76D13D-AB37-BC27-83A4-70739624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0654B9-0C29-347F-2086-3039183E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5E23CC-272D-A79C-0391-939220F2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83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1938F-1F7D-CA5F-9276-6BE27605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9BEA13-29EE-6CB1-FB33-4447E395E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5B2AB0-6806-CC9F-4B3C-BCF1C4A0D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8993EB-2ABF-2DC3-3655-88E5802D7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2C0C51-87A6-0AE9-5B12-44D6D64F0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FCC183-F1BA-4D76-EF60-3B462BA5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A07FB8B-7157-3D9E-829E-29CB502D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DCCB14-73FA-2135-318C-C0519A28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0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DF08E-32BA-5D0F-1638-1645D04E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EB97AD-9317-03C1-1BC8-1B632261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26681EF-81BE-16D9-9F69-2E5733D4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C5B7FC-6D59-F86D-88D9-1834E5E7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88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1A5E13C-8338-B99B-E2EF-3BC189C5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EAE792-F017-3F97-BD9E-ABE96D68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FD81AB-65E1-AF26-777A-5F4F6F69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0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AB9F6-B264-B6B6-C739-785A88E01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46A4F7-A6D9-B941-D370-69E6B936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D70402-5BBE-9B49-37F3-D678B07E1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C93780-A89F-EE7C-3D73-9A01F901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FB81AB-82D9-AD48-9C61-585A56D6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499AA7-88FA-34EC-9502-8D5E40ED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6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91B09-1B9C-8DB0-0B35-1F488FFF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37A7EE-E779-2381-CC27-304428DE6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0BB9B7-6080-05FF-8CDC-628208A8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EBD50-E1DE-438D-DCC0-65B5BAFD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859929-A863-6D49-AED2-A72E56BE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495E0B-5467-C21D-9689-F296C977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4967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E0DFAE0-187E-C0CF-A820-C46085DA6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ADE29F-E29F-872C-20D9-FF1A2A30D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9F0806-1D1F-156B-28A9-FF508F631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426B0-DC65-476E-A566-7E7586416DF4}" type="datetimeFigureOut">
              <a:rPr lang="nl-NL" smtClean="0"/>
              <a:t>13-3-2026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8AB0A0-D5C0-C2B6-1061-10B11F472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FB8B9B-59EB-12AC-F1AE-13F71FBFE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AE5409-A537-4400-A720-67C36C2D95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36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alink/link?url=http%3a%2f%2fklinovecresort.cz%2f&amp;source=serp-local&amp;h=FTp14iDZFwFP%2bK5AA0GKZTu%2fh2ExN1ZnOC%2bYozSWz1o%3d&amp;p=lw_magsmlt&amp;ig=6745E80CD0B848B5A58B92CDC4E078B0&amp;ypid=YN8046x175777965968113433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el:+4207024248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dddeugd02@lentiz.n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aag voor beginners - alles over Praag">
            <a:extLst>
              <a:ext uri="{FF2B5EF4-FFF2-40B4-BE49-F238E27FC236}">
                <a16:creationId xmlns:a16="http://schemas.microsoft.com/office/drawing/2014/main" id="{F1139CC5-6BCD-369B-A960-79BCA197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9091" r="31112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ABBAA9-7CCE-23F8-80FE-9CC80999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Welkom!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8E14B0-32D5-27BF-C66A-0FB160C9C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nl-NL" sz="2000" dirty="0"/>
              <a:t>Informatiebijeenkomst stedenreis 3 mavo</a:t>
            </a:r>
          </a:p>
          <a:p>
            <a:pPr algn="l"/>
            <a:r>
              <a:rPr lang="nl-NL" sz="2000" dirty="0"/>
              <a:t>Praag en omgeving</a:t>
            </a:r>
          </a:p>
          <a:p>
            <a:pPr algn="l"/>
            <a:r>
              <a:rPr lang="nl-NL" sz="2000" dirty="0"/>
              <a:t>Donderdag 26-02-2026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ACF1D2-4141-0ED2-5D76-77DD0DA0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Invullen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reisdocument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+ </a:t>
            </a:r>
            <a:r>
              <a:rPr lang="en-US" sz="3100" dirty="0" err="1"/>
              <a:t>p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ersoonlijke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opdracht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F2593C5-FA64-57A3-B0D6-D338CAF344D5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 ‘</a:t>
            </a:r>
            <a:r>
              <a:rPr lang="en-US" b="1" dirty="0" err="1"/>
              <a:t>geheime</a:t>
            </a:r>
            <a:r>
              <a:rPr lang="en-US" b="1" dirty="0"/>
              <a:t>’ </a:t>
            </a:r>
            <a:r>
              <a:rPr lang="en-US" b="1" dirty="0" err="1"/>
              <a:t>stadsmissie</a:t>
            </a:r>
            <a:r>
              <a:rPr lang="en-US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Verzin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ouder</a:t>
            </a:r>
            <a:r>
              <a:rPr lang="en-US" dirty="0"/>
              <a:t> </a:t>
            </a:r>
            <a:r>
              <a:rPr lang="en-US" dirty="0" err="1"/>
              <a:t>één</a:t>
            </a:r>
            <a:r>
              <a:rPr lang="en-US" dirty="0"/>
              <a:t> </a:t>
            </a:r>
            <a:r>
              <a:rPr lang="en-US" dirty="0" err="1"/>
              <a:t>persoonlijke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kind die ze </a:t>
            </a:r>
            <a:r>
              <a:rPr lang="en-US" dirty="0" err="1"/>
              <a:t>tijdens</a:t>
            </a:r>
            <a:r>
              <a:rPr lang="en-US" dirty="0"/>
              <a:t> de reis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uitvoeren</a:t>
            </a:r>
            <a:r>
              <a:rPr lang="en-US" dirty="0"/>
              <a:t> of </a:t>
            </a:r>
            <a:r>
              <a:rPr lang="en-US" dirty="0" err="1"/>
              <a:t>oplossen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Dit</a:t>
            </a:r>
            <a:r>
              <a:rPr lang="en-US" dirty="0"/>
              <a:t> mag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grappige</a:t>
            </a:r>
            <a:r>
              <a:rPr lang="en-US" dirty="0"/>
              <a:t> </a:t>
            </a:r>
            <a:r>
              <a:rPr lang="en-US" dirty="0" err="1"/>
              <a:t>foto-opdracht</a:t>
            </a:r>
            <a:r>
              <a:rPr lang="en-US" dirty="0"/>
              <a:t>,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zoekopdracht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culturele</a:t>
            </a:r>
            <a:r>
              <a:rPr lang="en-US" dirty="0"/>
              <a:t> </a:t>
            </a:r>
            <a:r>
              <a:rPr lang="en-US" dirty="0" err="1"/>
              <a:t>uitdaging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op het </a:t>
            </a:r>
            <a:r>
              <a:rPr lang="en-US" dirty="0" err="1"/>
              <a:t>kaartje</a:t>
            </a:r>
            <a:r>
              <a:rPr lang="en-US" dirty="0"/>
              <a:t> en doe </a:t>
            </a:r>
            <a:r>
              <a:rPr lang="en-US" dirty="0" err="1"/>
              <a:t>deze</a:t>
            </a:r>
            <a:r>
              <a:rPr lang="en-US" dirty="0"/>
              <a:t> in de envelop. </a:t>
            </a:r>
            <a:r>
              <a:rPr lang="en-US" dirty="0" err="1"/>
              <a:t>Vergeet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de naam van </a:t>
            </a:r>
            <a:r>
              <a:rPr lang="en-US" dirty="0" err="1"/>
              <a:t>uw</a:t>
            </a:r>
            <a:r>
              <a:rPr lang="en-US" dirty="0"/>
              <a:t> zoon of </a:t>
            </a:r>
            <a:r>
              <a:rPr lang="en-US" dirty="0" err="1"/>
              <a:t>dochter</a:t>
            </a:r>
            <a:r>
              <a:rPr lang="en-US" dirty="0"/>
              <a:t> op het </a:t>
            </a:r>
            <a:r>
              <a:rPr lang="en-US" dirty="0" err="1"/>
              <a:t>kaartje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noteren</a:t>
            </a:r>
            <a:r>
              <a:rPr lang="en-US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Is het </a:t>
            </a:r>
            <a:r>
              <a:rPr lang="en-US" dirty="0" err="1"/>
              <a:t>gelukt</a:t>
            </a:r>
            <a:r>
              <a:rPr lang="en-US" dirty="0"/>
              <a:t> met de </a:t>
            </a:r>
            <a:r>
              <a:rPr lang="en-US" dirty="0" err="1"/>
              <a:t>betaling</a:t>
            </a:r>
            <a:r>
              <a:rPr lang="en-US" dirty="0"/>
              <a:t>?</a:t>
            </a:r>
          </a:p>
        </p:txBody>
      </p:sp>
      <p:sp>
        <p:nvSpPr>
          <p:cNvPr id="7177" name="Oval 71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Arc 71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Geheime missie grunge Rubberstempel. Vintage oude rode kleur textuur frame  | Premium Vector">
            <a:extLst>
              <a:ext uri="{FF2B5EF4-FFF2-40B4-BE49-F238E27FC236}">
                <a16:creationId xmlns:a16="http://schemas.microsoft.com/office/drawing/2014/main" id="{9AD4ED3B-59E4-51D8-67C0-19869ECA6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0961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ijdelijke aanduiding voor inhoud 7" descr="Afbeelding met tekst, schermopname, Lettertype, Graphics&#10;&#10;Door AI gegenereerde inhoud is mogelijk onjuist.">
            <a:extLst>
              <a:ext uri="{FF2B5EF4-FFF2-40B4-BE49-F238E27FC236}">
                <a16:creationId xmlns:a16="http://schemas.microsoft.com/office/drawing/2014/main" id="{0B76F1E9-B2DE-64E0-4280-B52A27976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2506661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04547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D0B56-C2CD-E1F4-DF2A-8BC1BECB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1823107-02D3-B14B-045C-2C9B56B7A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07" y="0"/>
            <a:ext cx="6666153" cy="6666153"/>
          </a:xfrm>
        </p:spPr>
      </p:pic>
    </p:spTree>
    <p:extLst>
      <p:ext uri="{BB962C8B-B14F-4D97-AF65-F5344CB8AC3E}">
        <p14:creationId xmlns:p14="http://schemas.microsoft.com/office/powerpoint/2010/main" val="133365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7CE52-28E7-39F6-5B07-3B6B8A85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Indeling	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97DDC-9778-C160-130C-6C054C2E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200" dirty="0"/>
              <a:t>Reisprogramma </a:t>
            </a:r>
          </a:p>
          <a:p>
            <a:r>
              <a:rPr lang="nl-NL" sz="2200" dirty="0"/>
              <a:t>Praktische informatie</a:t>
            </a:r>
          </a:p>
          <a:p>
            <a:r>
              <a:rPr lang="nl-NL" sz="2200" dirty="0"/>
              <a:t>Vragenlijst/ </a:t>
            </a:r>
            <a:r>
              <a:rPr lang="nl-NL" sz="2200" dirty="0" err="1"/>
              <a:t>forms</a:t>
            </a:r>
            <a:endParaRPr lang="nl-NL" sz="2200" dirty="0"/>
          </a:p>
          <a:p>
            <a:r>
              <a:rPr lang="nl-NL" sz="2200" dirty="0"/>
              <a:t>Persoonlijke opdracht</a:t>
            </a:r>
          </a:p>
        </p:txBody>
      </p:sp>
    </p:spTree>
    <p:extLst>
      <p:ext uri="{BB962C8B-B14F-4D97-AF65-F5344CB8AC3E}">
        <p14:creationId xmlns:p14="http://schemas.microsoft.com/office/powerpoint/2010/main" val="239103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zervace | Hotel Keilberg Resort | Klínovec">
            <a:extLst>
              <a:ext uri="{FF2B5EF4-FFF2-40B4-BE49-F238E27FC236}">
                <a16:creationId xmlns:a16="http://schemas.microsoft.com/office/drawing/2014/main" id="{D275C1BD-0B66-D076-7EC3-209367E67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9091" r="3319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C6380-C924-B518-13ED-8233627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NL" sz="2800"/>
              <a:t>Reisprogramma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F702F4-27DF-3193-6CCB-4942C941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4505706" cy="378071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1900" dirty="0"/>
              <a:t>Maandag 13 april 06.30 uur tot vrijdag  17 april 07.30 uur</a:t>
            </a:r>
          </a:p>
          <a:p>
            <a:endParaRPr lang="nl-NL" sz="1900" dirty="0"/>
          </a:p>
          <a:p>
            <a:pPr marL="0" indent="0">
              <a:buNone/>
            </a:pPr>
            <a:endParaRPr lang="nl-NL" sz="1900" dirty="0"/>
          </a:p>
          <a:p>
            <a:pPr marL="0" indent="0">
              <a:buNone/>
            </a:pPr>
            <a:r>
              <a:rPr lang="nl-NL" sz="1900" dirty="0"/>
              <a:t>Accommodatie</a:t>
            </a:r>
          </a:p>
          <a:p>
            <a:pPr>
              <a:spcAft>
                <a:spcPts val="600"/>
              </a:spcAft>
              <a:buNone/>
            </a:pPr>
            <a:r>
              <a:rPr lang="nl-NL" sz="1900" b="1" i="0" u="sng" dirty="0">
                <a:effectLst/>
                <a:latin typeface="Roboto" panose="02000000000000000000" pitchFamily="2" charset="0"/>
                <a:hlinkClick r:id="rId3"/>
              </a:rPr>
              <a:t>KEILBERG RESORT</a:t>
            </a:r>
            <a:endParaRPr lang="nl-NL" sz="1900" b="1" i="0" dirty="0">
              <a:effectLst/>
              <a:latin typeface="Roboto" panose="02000000000000000000" pitchFamily="2" charset="0"/>
            </a:endParaRPr>
          </a:p>
          <a:p>
            <a:pPr>
              <a:spcAft>
                <a:spcPts val="600"/>
              </a:spcAft>
              <a:buNone/>
            </a:pPr>
            <a:r>
              <a:rPr lang="nl-NL" sz="1900" b="0" i="0" u="none" strike="noStrike" dirty="0">
                <a:effectLst/>
                <a:latin typeface="Roboto" panose="02000000000000000000" pitchFamily="2" charset="0"/>
                <a:hlinkClick r:id="rId3"/>
              </a:rPr>
              <a:t>http://klinovecresort.cz</a:t>
            </a:r>
            <a:endParaRPr lang="nl-NL" sz="1900" b="0" i="0" dirty="0">
              <a:effectLst/>
              <a:latin typeface="Roboto" panose="02000000000000000000" pitchFamily="2" charset="0"/>
            </a:endParaRPr>
          </a:p>
          <a:p>
            <a:pPr>
              <a:buNone/>
            </a:pPr>
            <a:r>
              <a:rPr lang="nl-NL" sz="1900" b="0" i="0" dirty="0" err="1">
                <a:effectLst/>
                <a:latin typeface="Roboto" panose="02000000000000000000" pitchFamily="2" charset="0"/>
              </a:rPr>
              <a:t>Háj</a:t>
            </a:r>
            <a:r>
              <a:rPr lang="nl-NL" sz="1900" b="0" i="0" dirty="0">
                <a:effectLst/>
                <a:latin typeface="Roboto" panose="02000000000000000000" pitchFamily="2" charset="0"/>
              </a:rPr>
              <a:t> 162 431 91 </a:t>
            </a:r>
            <a:r>
              <a:rPr lang="nl-NL" sz="1900" b="0" i="0" dirty="0" err="1">
                <a:effectLst/>
                <a:latin typeface="Roboto" panose="02000000000000000000" pitchFamily="2" charset="0"/>
              </a:rPr>
              <a:t>Loučná</a:t>
            </a:r>
            <a:r>
              <a:rPr lang="nl-NL" sz="1900" b="0" i="0" dirty="0">
                <a:effectLst/>
                <a:latin typeface="Roboto" panose="02000000000000000000" pitchFamily="2" charset="0"/>
              </a:rPr>
              <a:t> </a:t>
            </a:r>
            <a:r>
              <a:rPr lang="nl-NL" sz="1900" b="0" i="0" dirty="0" err="1">
                <a:effectLst/>
                <a:latin typeface="Roboto" panose="02000000000000000000" pitchFamily="2" charset="0"/>
              </a:rPr>
              <a:t>pod</a:t>
            </a:r>
            <a:r>
              <a:rPr lang="nl-NL" sz="1900" b="0" i="0" dirty="0">
                <a:effectLst/>
                <a:latin typeface="Roboto" panose="02000000000000000000" pitchFamily="2" charset="0"/>
              </a:rPr>
              <a:t> </a:t>
            </a:r>
            <a:r>
              <a:rPr lang="nl-NL" sz="1900" b="0" i="0" dirty="0" err="1">
                <a:effectLst/>
                <a:latin typeface="Roboto" panose="02000000000000000000" pitchFamily="2" charset="0"/>
              </a:rPr>
              <a:t>Klínovcem</a:t>
            </a:r>
            <a:endParaRPr lang="nl-NL" sz="19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nl-NL" sz="1900" b="0" i="0" u="none" strike="noStrike" dirty="0">
                <a:effectLst/>
                <a:latin typeface="Roboto" panose="02000000000000000000" pitchFamily="2" charset="0"/>
                <a:hlinkClick r:id="rId4"/>
              </a:rPr>
              <a:t>+420 702 424 831</a:t>
            </a:r>
            <a:endParaRPr lang="nl-NL" sz="1900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br>
              <a:rPr lang="nl-NL" sz="1200" dirty="0"/>
            </a:b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77965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1" name="Rectangle 309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Vierde editie RDG Night Trail door de bossen in Rosmalen - Adverteren Den  Bosch | De Bossche Omroep | Krant en Online">
            <a:extLst>
              <a:ext uri="{FF2B5EF4-FFF2-40B4-BE49-F238E27FC236}">
                <a16:creationId xmlns:a16="http://schemas.microsoft.com/office/drawing/2014/main" id="{1FF73507-A553-C8BF-E87C-7F3B62E84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izen op maat - Midland Tours">
            <a:extLst>
              <a:ext uri="{FF2B5EF4-FFF2-40B4-BE49-F238E27FC236}">
                <a16:creationId xmlns:a16="http://schemas.microsoft.com/office/drawing/2014/main" id="{16C87C91-21FD-03E4-2C30-800AAF02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/>
          <a:stretch>
            <a:fillRect/>
          </a:stretch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112" name="Freeform: Shape 309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13" name="Freeform: Shape 309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56781-C96C-CAA9-A9F3-5A2D088C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nl-NL" sz="3200" dirty="0"/>
              <a:t>Dag 1 – maandag 13 april</a:t>
            </a:r>
            <a:br>
              <a:rPr lang="nl-NL" sz="2600" dirty="0"/>
            </a:br>
            <a:r>
              <a:rPr lang="nl-NL" sz="2600" dirty="0"/>
              <a:t>Reisdag!</a:t>
            </a:r>
          </a:p>
        </p:txBody>
      </p:sp>
      <p:sp>
        <p:nvSpPr>
          <p:cNvPr id="3114" name="Rectangle 309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115" name="Rectangle 309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6" name="Rectangle 310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77CF43-B631-1DC1-0E71-A3212818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nl-NL" sz="2000" dirty="0"/>
              <a:t>06.30 uur verzamelen bij ’t Groen</a:t>
            </a:r>
          </a:p>
          <a:p>
            <a:r>
              <a:rPr lang="nl-NL" sz="2000" dirty="0"/>
              <a:t>07.00 uur vertrek naar Tsjechië</a:t>
            </a:r>
          </a:p>
          <a:p>
            <a:r>
              <a:rPr lang="nl-NL" sz="2000" dirty="0"/>
              <a:t>17.30 uur verwachte aankomst in Tsjechië</a:t>
            </a:r>
          </a:p>
          <a:p>
            <a:r>
              <a:rPr lang="nl-NL" sz="2000" dirty="0"/>
              <a:t>18.30 uur avondeten in groepsaccommodatie </a:t>
            </a:r>
          </a:p>
          <a:p>
            <a:r>
              <a:rPr lang="nl-NL" sz="2000" dirty="0"/>
              <a:t>21.00 uur </a:t>
            </a:r>
            <a:r>
              <a:rPr lang="nl-NL" sz="2000" dirty="0" err="1"/>
              <a:t>Night</a:t>
            </a:r>
            <a:r>
              <a:rPr lang="nl-NL" sz="2000" dirty="0"/>
              <a:t> </a:t>
            </a:r>
            <a:r>
              <a:rPr lang="nl-NL" sz="2000" dirty="0" err="1"/>
              <a:t>trail</a:t>
            </a:r>
            <a:r>
              <a:rPr lang="nl-NL" sz="2000" dirty="0"/>
              <a:t>-activiteit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Tips: download een paar series op je mobiel of neem kleine reisspellen mee.</a:t>
            </a:r>
          </a:p>
        </p:txBody>
      </p:sp>
    </p:spTree>
    <p:extLst>
      <p:ext uri="{BB962C8B-B14F-4D97-AF65-F5344CB8AC3E}">
        <p14:creationId xmlns:p14="http://schemas.microsoft.com/office/powerpoint/2010/main" val="285660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Family Vacation: Elldus Resort | Ihr Familien-Hotel in Oberwiesenthal">
            <a:extLst>
              <a:ext uri="{FF2B5EF4-FFF2-40B4-BE49-F238E27FC236}">
                <a16:creationId xmlns:a16="http://schemas.microsoft.com/office/drawing/2014/main" id="{42F63AF8-153B-7E4A-BBF7-95DB8BDE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r="-2" b="5074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ip-line in Špindlerův Mlýn">
            <a:extLst>
              <a:ext uri="{FF2B5EF4-FFF2-40B4-BE49-F238E27FC236}">
                <a16:creationId xmlns:a16="http://schemas.microsoft.com/office/drawing/2014/main" id="{35C51873-570C-F232-1DC6-19EE6620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4" r="-2" b="6194"/>
          <a:stretch>
            <a:fillRect/>
          </a:stretch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4A1AFE-7438-DE2F-0559-4968575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nl-NL" sz="3400" dirty="0"/>
              <a:t>Dag 2 – dinsdag 14 april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781320-CF1B-7E97-7B45-11FF84CB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39" y="2575222"/>
            <a:ext cx="4832803" cy="36643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000" dirty="0"/>
              <a:t>08.30 uur ontbijt in accommodatie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10.00 uur Duke Area </a:t>
            </a:r>
            <a:br>
              <a:rPr lang="nl-NL" sz="2000" dirty="0"/>
            </a:br>
            <a:r>
              <a:rPr lang="nl-NL" sz="2000" dirty="0"/>
              <a:t>Biatlonschieten, outdoor games en </a:t>
            </a:r>
            <a:r>
              <a:rPr lang="nl-NL" sz="2000" dirty="0" err="1"/>
              <a:t>ziplinen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13.00 uur vertrek naar </a:t>
            </a:r>
            <a:r>
              <a:rPr lang="nl-NL" sz="2000" dirty="0" err="1"/>
              <a:t>Oberwiesenthal</a:t>
            </a:r>
            <a:r>
              <a:rPr lang="nl-NL" sz="2000" dirty="0"/>
              <a:t> voor </a:t>
            </a:r>
            <a:r>
              <a:rPr lang="nl-NL" sz="2000" dirty="0" err="1"/>
              <a:t>zomerroddelen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18.30 uur avondeten in accommodatie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21.00 uur kennisquiz ’t Groen en kampvuur/spelletjesavond</a:t>
            </a:r>
          </a:p>
          <a:p>
            <a:endParaRPr lang="nl-NL" sz="1400" dirty="0"/>
          </a:p>
          <a:p>
            <a:pPr marL="0" indent="0">
              <a:buNone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9628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320D8-3D34-A326-89E0-CE8ABBE2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143317"/>
          </a:xfrm>
        </p:spPr>
        <p:txBody>
          <a:bodyPr anchor="b">
            <a:normAutofit/>
          </a:bodyPr>
          <a:lstStyle/>
          <a:p>
            <a:r>
              <a:rPr lang="nl-NL" sz="3400" dirty="0"/>
              <a:t>Dag</a:t>
            </a:r>
            <a:r>
              <a:rPr lang="nl-NL" sz="5200" dirty="0"/>
              <a:t> </a:t>
            </a:r>
            <a:r>
              <a:rPr lang="nl-NL" sz="3600" dirty="0"/>
              <a:t>3 – woensdag 15 april </a:t>
            </a: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4" name="Picture 4" descr="Theresienstadt (getto) - Wikipedia">
            <a:extLst>
              <a:ext uri="{FF2B5EF4-FFF2-40B4-BE49-F238E27FC236}">
                <a16:creationId xmlns:a16="http://schemas.microsoft.com/office/drawing/2014/main" id="{D8D66AEE-CDCD-7C54-DC3B-FF8EF1E7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1727"/>
          <a:stretch>
            <a:fillRect/>
          </a:stretch>
        </p:blipFill>
        <p:spPr bwMode="auto">
          <a:xfrm>
            <a:off x="7684008" y="10"/>
            <a:ext cx="4507992" cy="29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6F7324-CF34-B82A-0F11-B2179AF3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07.30 uur ontbijt</a:t>
            </a:r>
          </a:p>
          <a:p>
            <a:pPr marL="0" indent="0">
              <a:buNone/>
            </a:pPr>
            <a:r>
              <a:rPr lang="nl-NL" sz="2200" dirty="0"/>
              <a:t>08.30 uur vertrek naar </a:t>
            </a:r>
            <a:r>
              <a:rPr lang="nl-NL" sz="2200" dirty="0" err="1"/>
              <a:t>Terezin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11.00 uur bezoek voormalig concentratiekamp Theresienstadt</a:t>
            </a:r>
          </a:p>
          <a:p>
            <a:pPr marL="0" indent="0">
              <a:buNone/>
            </a:pPr>
            <a:r>
              <a:rPr lang="nl-NL" sz="2200" dirty="0"/>
              <a:t>13. 00 uur vertrek naar Praag stad – fotospeurtocht en vrije tijd</a:t>
            </a:r>
          </a:p>
          <a:p>
            <a:pPr marL="0" indent="0">
              <a:buNone/>
            </a:pPr>
            <a:r>
              <a:rPr lang="nl-NL" sz="2200" dirty="0"/>
              <a:t>20.00 uur vertrek naar Ertsgebergte</a:t>
            </a:r>
          </a:p>
        </p:txBody>
      </p:sp>
      <p:pic>
        <p:nvPicPr>
          <p:cNvPr id="5122" name="Picture 2" descr="Wat voor concentratiekamp was Theresienstadt in Tsjechië?">
            <a:extLst>
              <a:ext uri="{FF2B5EF4-FFF2-40B4-BE49-F238E27FC236}">
                <a16:creationId xmlns:a16="http://schemas.microsoft.com/office/drawing/2014/main" id="{A829AF93-797B-5D22-181B-C6F148C4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5" r="2" b="2567"/>
          <a:stretch>
            <a:fillRect/>
          </a:stretch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1192C8-5BE5-0A61-1DAE-EB95BE51E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1" name="Rectangle 6190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0A5999-B8F8-0EE9-8C6D-BF25D10D6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54489"/>
            <a:ext cx="6272784" cy="1536192"/>
          </a:xfrm>
        </p:spPr>
        <p:txBody>
          <a:bodyPr anchor="b">
            <a:normAutofit/>
          </a:bodyPr>
          <a:lstStyle/>
          <a:p>
            <a:r>
              <a:rPr lang="nl-NL" sz="3600" dirty="0"/>
              <a:t>Dag 4 – donderdag 16 april</a:t>
            </a:r>
            <a:br>
              <a:rPr lang="nl-NL" sz="3600" dirty="0"/>
            </a:br>
            <a:r>
              <a:rPr lang="nl-NL" sz="3600" dirty="0"/>
              <a:t>+ vrijdag 17 april </a:t>
            </a:r>
          </a:p>
        </p:txBody>
      </p:sp>
      <p:sp>
        <p:nvSpPr>
          <p:cNvPr id="6193" name="Rectangle 6192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8" name="Picture 4" descr="Alles wat u moet weten over raften - Crazy Water Rafting">
            <a:extLst>
              <a:ext uri="{FF2B5EF4-FFF2-40B4-BE49-F238E27FC236}">
                <a16:creationId xmlns:a16="http://schemas.microsoft.com/office/drawing/2014/main" id="{391CFD3A-B564-3D78-AEFC-22ADD297A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6"/>
          <a:stretch>
            <a:fillRect/>
          </a:stretch>
        </p:blipFill>
        <p:spPr bwMode="auto">
          <a:xfrm>
            <a:off x="7684008" y="10"/>
            <a:ext cx="4507992" cy="29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5" name="Rectangle 6194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F389E-9B61-81C5-7818-F4B11E9C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7071360" cy="315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08.00 uur ontbijt</a:t>
            </a:r>
          </a:p>
          <a:p>
            <a:pPr marL="0" indent="0">
              <a:buNone/>
            </a:pPr>
            <a:r>
              <a:rPr lang="nl-NL" sz="1600" dirty="0"/>
              <a:t>10.00 uur High </a:t>
            </a:r>
            <a:r>
              <a:rPr lang="nl-NL" sz="1600" dirty="0" err="1"/>
              <a:t>Rope</a:t>
            </a:r>
            <a:r>
              <a:rPr lang="nl-NL" sz="1600" dirty="0"/>
              <a:t> Challenge</a:t>
            </a:r>
          </a:p>
          <a:p>
            <a:pPr marL="0" indent="0">
              <a:buNone/>
            </a:pPr>
            <a:r>
              <a:rPr lang="nl-NL" sz="1600" dirty="0"/>
              <a:t>13.30 uur raften</a:t>
            </a:r>
          </a:p>
          <a:p>
            <a:pPr marL="0" indent="0">
              <a:buNone/>
            </a:pPr>
            <a:r>
              <a:rPr lang="nl-NL" sz="1600" dirty="0"/>
              <a:t>16.00 uur vertrek naar </a:t>
            </a:r>
            <a:r>
              <a:rPr lang="nl-NL" sz="1600" dirty="0" err="1"/>
              <a:t>Karlovy</a:t>
            </a:r>
            <a:r>
              <a:rPr lang="nl-NL" sz="1600" dirty="0"/>
              <a:t> </a:t>
            </a:r>
            <a:r>
              <a:rPr lang="nl-NL" sz="1600" dirty="0" err="1"/>
              <a:t>Vary</a:t>
            </a:r>
            <a:r>
              <a:rPr lang="nl-NL" sz="1600" dirty="0"/>
              <a:t> dorp – vrije tijd</a:t>
            </a:r>
          </a:p>
          <a:p>
            <a:pPr marL="0" indent="0">
              <a:buNone/>
            </a:pPr>
            <a:r>
              <a:rPr lang="nl-NL" sz="1600" dirty="0"/>
              <a:t>18.30 uur afsluitend gezamenlijk diner in restaurant</a:t>
            </a:r>
          </a:p>
          <a:p>
            <a:pPr marL="0" indent="0">
              <a:buNone/>
            </a:pPr>
            <a:r>
              <a:rPr lang="nl-NL" sz="1600" dirty="0"/>
              <a:t>21.00 uur vertrek naar Nederland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b="1" dirty="0"/>
              <a:t>Vrijdag 17 april</a:t>
            </a:r>
          </a:p>
          <a:p>
            <a:pPr marL="0" indent="0">
              <a:buNone/>
            </a:pPr>
            <a:r>
              <a:rPr lang="nl-NL" sz="1600" dirty="0"/>
              <a:t>7.30 uur aankomst school.</a:t>
            </a:r>
          </a:p>
        </p:txBody>
      </p:sp>
      <p:pic>
        <p:nvPicPr>
          <p:cNvPr id="4" name="Picture 2" descr="Halfdaagse Low-Ropes en High-Rope Challenge-cursus in Praag 2026">
            <a:extLst>
              <a:ext uri="{FF2B5EF4-FFF2-40B4-BE49-F238E27FC236}">
                <a16:creationId xmlns:a16="http://schemas.microsoft.com/office/drawing/2014/main" id="{51423D46-918A-4A00-CAB1-36202D2B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12973" b="1"/>
          <a:stretch>
            <a:fillRect/>
          </a:stretch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FFE228-38D8-8E21-1C74-27CE8183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Praktische informatie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486ACC-A605-01F8-885A-4E8FE8F61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64" y="1875177"/>
            <a:ext cx="10515600" cy="4251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000" dirty="0"/>
              <a:t>Wie gaan er mee?</a:t>
            </a:r>
            <a:br>
              <a:rPr lang="nl-NL" sz="3000" dirty="0"/>
            </a:br>
            <a:endParaRPr lang="nl-NL" sz="3000" dirty="0"/>
          </a:p>
          <a:p>
            <a:pPr marL="0" indent="0">
              <a:buNone/>
            </a:pPr>
            <a:r>
              <a:rPr lang="nl-NL" sz="3000" dirty="0"/>
              <a:t>Aantal leerlingen: 42</a:t>
            </a:r>
          </a:p>
          <a:p>
            <a:pPr marL="0" indent="0">
              <a:buNone/>
            </a:pPr>
            <a:r>
              <a:rPr lang="nl-NL" sz="3000" dirty="0"/>
              <a:t>Begeleiders: 5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400" dirty="0"/>
              <a:t>Dhr. De Deugd (coördinator mavo – bovenbouw)</a:t>
            </a:r>
          </a:p>
          <a:p>
            <a:pPr marL="0" indent="0">
              <a:buNone/>
            </a:pPr>
            <a:r>
              <a:rPr lang="nl-NL" sz="2400" dirty="0"/>
              <a:t>Dhr. Bouazaoui (docent economie en wiskunde)</a:t>
            </a:r>
          </a:p>
          <a:p>
            <a:pPr marL="0" indent="0">
              <a:buNone/>
            </a:pPr>
            <a:r>
              <a:rPr lang="nl-NL" sz="2400" dirty="0"/>
              <a:t>Dhr. Begce (docent nask1 en wiskunde)</a:t>
            </a:r>
          </a:p>
          <a:p>
            <a:pPr marL="0" indent="0">
              <a:buNone/>
            </a:pPr>
            <a:r>
              <a:rPr lang="nl-NL" sz="2400" dirty="0"/>
              <a:t>Mevr. Tempelman (docent biologie)</a:t>
            </a:r>
          </a:p>
          <a:p>
            <a:pPr marL="0" indent="0">
              <a:buNone/>
            </a:pPr>
            <a:r>
              <a:rPr lang="nl-NL" sz="2400" dirty="0"/>
              <a:t>Mevr. Visscher (docent Nederlands)</a:t>
            </a:r>
          </a:p>
          <a:p>
            <a:endParaRPr lang="nl-NL" sz="2400" dirty="0"/>
          </a:p>
          <a:p>
            <a:r>
              <a:rPr lang="nl-NL" sz="2400" dirty="0"/>
              <a:t>Contact tijdens de reis via de heer De Deugd via groepsapp of </a:t>
            </a:r>
            <a:br>
              <a:rPr lang="nl-NL" sz="2400" dirty="0"/>
            </a:br>
            <a:r>
              <a:rPr lang="nl-NL" sz="2400" dirty="0"/>
              <a:t>persoonlijk nummer. Op te vragen via mail </a:t>
            </a:r>
            <a:r>
              <a:rPr lang="nl-NL" sz="2400" dirty="0">
                <a:hlinkClick r:id="rId2"/>
              </a:rPr>
              <a:t>dddeugd02@lentiz.nl</a:t>
            </a:r>
            <a:endParaRPr lang="nl-NL" sz="2400" dirty="0"/>
          </a:p>
          <a:p>
            <a:endParaRPr lang="nl-NL" sz="2400" dirty="0"/>
          </a:p>
          <a:p>
            <a:endParaRPr lang="nl-NL" sz="2400" b="1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5" name="Afbeelding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05495B62-3448-7982-1839-0E9F0A601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422" y="0"/>
            <a:ext cx="385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F7638D-D04C-4FB3-EE8F-7F46C545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Praktische informatie	</a:t>
            </a:r>
          </a:p>
        </p:txBody>
      </p:sp>
      <p:sp>
        <p:nvSpPr>
          <p:cNvPr id="27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6FF39D-6E4C-701C-B982-6DE01126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73" y="134144"/>
            <a:ext cx="6906491" cy="5585619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nl-NL" sz="3600" b="1" dirty="0"/>
              <a:t>Wat is belangrijk:</a:t>
            </a:r>
          </a:p>
          <a:p>
            <a:pPr lvl="1"/>
            <a:r>
              <a:rPr lang="nl-NL" sz="2800" dirty="0"/>
              <a:t>Zie de paklijst voor wat je mee moet nemen.</a:t>
            </a:r>
          </a:p>
          <a:p>
            <a:pPr lvl="1"/>
            <a:r>
              <a:rPr lang="nl-NL" sz="2800" dirty="0"/>
              <a:t>Borg voor verblijf – i.c.m. regels die we afspreken.</a:t>
            </a:r>
          </a:p>
          <a:p>
            <a:pPr lvl="1"/>
            <a:r>
              <a:rPr lang="nl-NL" sz="2800" dirty="0"/>
              <a:t>Verzekering voor ongevallen of annulering.</a:t>
            </a:r>
          </a:p>
          <a:p>
            <a:pPr lvl="1"/>
            <a:r>
              <a:rPr lang="nl-NL" sz="2800" dirty="0"/>
              <a:t>Tsjechische kroon (CZK). Je bent veel onderweg dus zakgeld in de Tsjechische munteenheid is fijn. </a:t>
            </a:r>
            <a:br>
              <a:rPr lang="nl-NL" sz="2800" dirty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0269784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458</Words>
  <Application>Microsoft Office PowerPoint</Application>
  <PresentationFormat>Breedbeeld</PresentationFormat>
  <Paragraphs>83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Roboto</vt:lpstr>
      <vt:lpstr>Kantoorthema</vt:lpstr>
      <vt:lpstr>Welkom!</vt:lpstr>
      <vt:lpstr>Indeling </vt:lpstr>
      <vt:lpstr>Reisprogramma</vt:lpstr>
      <vt:lpstr>Dag 1 – maandag 13 april Reisdag!</vt:lpstr>
      <vt:lpstr>Dag 2 – dinsdag 14 april</vt:lpstr>
      <vt:lpstr>Dag 3 – woensdag 15 april </vt:lpstr>
      <vt:lpstr>Dag 4 – donderdag 16 april + vrijdag 17 april </vt:lpstr>
      <vt:lpstr>Praktische informatie</vt:lpstr>
      <vt:lpstr>Praktische informatie </vt:lpstr>
      <vt:lpstr>Invullen van het reisdocument + persoonlijke opdracht.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de Deugd</dc:creator>
  <cp:lastModifiedBy>Laura Waalboer</cp:lastModifiedBy>
  <cp:revision>3</cp:revision>
  <dcterms:created xsi:type="dcterms:W3CDTF">2025-03-26T12:37:40Z</dcterms:created>
  <dcterms:modified xsi:type="dcterms:W3CDTF">2026-03-13T13:25:35Z</dcterms:modified>
</cp:coreProperties>
</file>